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402" r:id="rId2"/>
    <p:sldId id="398" r:id="rId3"/>
    <p:sldId id="400" r:id="rId4"/>
    <p:sldId id="403" r:id="rId5"/>
    <p:sldId id="399"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88"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2E2E2"/>
    <a:srgbClr val="0000FF"/>
    <a:srgbClr val="F3BD91"/>
    <a:srgbClr val="589CAF"/>
    <a:srgbClr val="0033CC"/>
    <a:srgbClr val="EFA76C"/>
    <a:srgbClr val="CC3399"/>
    <a:srgbClr val="42EEB5"/>
    <a:srgbClr val="48E8E4"/>
    <a:srgbClr val="51C7D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보통 스타일 2 - 강조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B344D84-9AFB-497E-A393-DC336BA19D2E}" styleName="보통 스타일 3 - 강조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80" autoAdjust="0"/>
    <p:restoredTop sz="94660"/>
  </p:normalViewPr>
  <p:slideViewPr>
    <p:cSldViewPr snapToGrid="0">
      <p:cViewPr varScale="1">
        <p:scale>
          <a:sx n="85" d="100"/>
          <a:sy n="85" d="100"/>
        </p:scale>
        <p:origin x="586" y="72"/>
      </p:cViewPr>
      <p:guideLst>
        <p:guide orient="horz" pos="4088"/>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날짜 개체 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24FD11B-D389-4B51-84E3-F444D38650B3}" type="datetimeFigureOut">
              <a:rPr lang="en-US" smtClean="0"/>
              <a:t>5/6/2021</a:t>
            </a:fld>
            <a:endParaRPr lang="en-US"/>
          </a:p>
        </p:txBody>
      </p:sp>
      <p:sp>
        <p:nvSpPr>
          <p:cNvPr id="4" name="슬라이드 이미지 개체 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슬라이드 노트 개체 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6" name="바닥글 개체 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슬라이드 번호 개체 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368911-D0C9-4523-A4B8-F5AA1E1BC5F6}" type="slidenum">
              <a:rPr lang="en-US" smtClean="0"/>
              <a:t>‹#›</a:t>
            </a:fld>
            <a:endParaRPr lang="en-US"/>
          </a:p>
        </p:txBody>
      </p:sp>
    </p:spTree>
    <p:extLst>
      <p:ext uri="{BB962C8B-B14F-4D97-AF65-F5344CB8AC3E}">
        <p14:creationId xmlns:p14="http://schemas.microsoft.com/office/powerpoint/2010/main" val="38305088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
        <p:nvSpPr>
          <p:cNvPr id="8" name="직사각형 7"/>
          <p:cNvSpPr/>
          <p:nvPr userDrawn="1"/>
        </p:nvSpPr>
        <p:spPr>
          <a:xfrm>
            <a:off x="0" y="4"/>
            <a:ext cx="12192000" cy="6857996"/>
          </a:xfrm>
          <a:prstGeom prst="rect">
            <a:avLst/>
          </a:prstGeom>
          <a:gradFill flip="none" rotWithShape="1">
            <a:gsLst>
              <a:gs pos="0">
                <a:srgbClr val="044EA2">
                  <a:shade val="30000"/>
                  <a:satMod val="115000"/>
                </a:srgbClr>
              </a:gs>
              <a:gs pos="50000">
                <a:srgbClr val="044EA2">
                  <a:shade val="67500"/>
                  <a:satMod val="115000"/>
                </a:srgbClr>
              </a:gs>
              <a:gs pos="100000">
                <a:srgbClr val="044EA2">
                  <a:shade val="100000"/>
                  <a:satMod val="115000"/>
                </a:srgbClr>
              </a:gs>
            </a:gsLst>
            <a:lin ang="18900000" scaled="1"/>
            <a:tileRect/>
          </a:gradFill>
          <a:ln w="12700" cap="flat" cmpd="sng" algn="ctr">
            <a:solidFill>
              <a:srgbClr val="044EA2">
                <a:shade val="50000"/>
              </a:srgbClr>
            </a:solidFill>
            <a:prstDash val="solid"/>
            <a:miter lim="800000"/>
          </a:ln>
          <a:effectLst/>
        </p:spPr>
        <p:txBody>
          <a:bodyPr lIns="84853" tIns="42427" rIns="84853" bIns="42427" rtlCol="0" anchor="ctr"/>
          <a:lstStyle/>
          <a:p>
            <a:pPr marL="0" marR="0" lvl="0" indent="0" algn="ctr" defTabSz="848522"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dirty="0">
              <a:ln>
                <a:noFill/>
              </a:ln>
              <a:solidFill>
                <a:srgbClr val="FFFFFF"/>
              </a:solidFill>
              <a:effectLst/>
              <a:uLnTx/>
              <a:uFillTx/>
              <a:latin typeface="Arial" panose="020B0604020202020204"/>
              <a:ea typeface="굴림" panose="020B0600000101010101" pitchFamily="50" charset="-127"/>
              <a:cs typeface="+mn-cs"/>
            </a:endParaRPr>
          </a:p>
        </p:txBody>
      </p:sp>
    </p:spTree>
    <p:extLst>
      <p:ext uri="{BB962C8B-B14F-4D97-AF65-F5344CB8AC3E}">
        <p14:creationId xmlns:p14="http://schemas.microsoft.com/office/powerpoint/2010/main" val="39914826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en-US"/>
          </a:p>
        </p:txBody>
      </p:sp>
      <p:sp>
        <p:nvSpPr>
          <p:cNvPr id="3" name="세로 텍스트 개체 틀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4" name="날짜 개체 틀 3"/>
          <p:cNvSpPr>
            <a:spLocks noGrp="1"/>
          </p:cNvSpPr>
          <p:nvPr>
            <p:ph type="dt" sz="half" idx="10"/>
          </p:nvPr>
        </p:nvSpPr>
        <p:spPr/>
        <p:txBody>
          <a:bodyPr/>
          <a:lstStyle/>
          <a:p>
            <a:fld id="{EDB25298-F688-4150-B34C-CD8101999BC3}" type="datetimeFigureOut">
              <a:rPr lang="en-US" smtClean="0"/>
              <a:t>5/6/2021</a:t>
            </a:fld>
            <a:endParaRPr lang="en-US"/>
          </a:p>
        </p:txBody>
      </p:sp>
      <p:sp>
        <p:nvSpPr>
          <p:cNvPr id="5" name="바닥글 개체 틀 4"/>
          <p:cNvSpPr>
            <a:spLocks noGrp="1"/>
          </p:cNvSpPr>
          <p:nvPr>
            <p:ph type="ftr" sz="quarter" idx="11"/>
          </p:nvPr>
        </p:nvSpPr>
        <p:spPr/>
        <p:txBody>
          <a:bodyPr/>
          <a:lstStyle/>
          <a:p>
            <a:endParaRPr lang="en-US"/>
          </a:p>
        </p:txBody>
      </p:sp>
      <p:sp>
        <p:nvSpPr>
          <p:cNvPr id="6" name="슬라이드 번호 개체 틀 5"/>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22791248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8724900" y="365125"/>
            <a:ext cx="2628900" cy="5811838"/>
          </a:xfrm>
        </p:spPr>
        <p:txBody>
          <a:bodyPr vert="eaVert"/>
          <a:lstStyle/>
          <a:p>
            <a:r>
              <a:rPr lang="ko-KR" altLang="en-US" smtClean="0"/>
              <a:t>마스터 제목 스타일 편집</a:t>
            </a:r>
            <a:endParaRPr lang="en-US"/>
          </a:p>
        </p:txBody>
      </p:sp>
      <p:sp>
        <p:nvSpPr>
          <p:cNvPr id="3" name="세로 텍스트 개체 틀 2"/>
          <p:cNvSpPr>
            <a:spLocks noGrp="1"/>
          </p:cNvSpPr>
          <p:nvPr>
            <p:ph type="body" orient="vert" idx="1"/>
          </p:nvPr>
        </p:nvSpPr>
        <p:spPr>
          <a:xfrm>
            <a:off x="838200" y="365125"/>
            <a:ext cx="7734300" cy="5811838"/>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4" name="날짜 개체 틀 3"/>
          <p:cNvSpPr>
            <a:spLocks noGrp="1"/>
          </p:cNvSpPr>
          <p:nvPr>
            <p:ph type="dt" sz="half" idx="10"/>
          </p:nvPr>
        </p:nvSpPr>
        <p:spPr/>
        <p:txBody>
          <a:bodyPr/>
          <a:lstStyle/>
          <a:p>
            <a:fld id="{EDB25298-F688-4150-B34C-CD8101999BC3}" type="datetimeFigureOut">
              <a:rPr lang="en-US" smtClean="0"/>
              <a:t>5/6/2021</a:t>
            </a:fld>
            <a:endParaRPr lang="en-US"/>
          </a:p>
        </p:txBody>
      </p:sp>
      <p:sp>
        <p:nvSpPr>
          <p:cNvPr id="5" name="바닥글 개체 틀 4"/>
          <p:cNvSpPr>
            <a:spLocks noGrp="1"/>
          </p:cNvSpPr>
          <p:nvPr>
            <p:ph type="ftr" sz="quarter" idx="11"/>
          </p:nvPr>
        </p:nvSpPr>
        <p:spPr/>
        <p:txBody>
          <a:bodyPr/>
          <a:lstStyle/>
          <a:p>
            <a:endParaRPr lang="en-US"/>
          </a:p>
        </p:txBody>
      </p:sp>
      <p:sp>
        <p:nvSpPr>
          <p:cNvPr id="6" name="슬라이드 번호 개체 틀 5"/>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13690210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338667" y="203201"/>
            <a:ext cx="11514666" cy="493183"/>
          </a:xfrm>
        </p:spPr>
        <p:txBody>
          <a:bodyPr>
            <a:noAutofit/>
          </a:bodyPr>
          <a:lstStyle>
            <a:lvl1pPr>
              <a:defRPr sz="3200" b="1">
                <a:latin typeface="+mn-lt"/>
              </a:defRPr>
            </a:lvl1pPr>
          </a:lstStyle>
          <a:p>
            <a:r>
              <a:rPr lang="en-US" altLang="ko-KR" dirty="0" smtClean="0"/>
              <a:t>Title</a:t>
            </a:r>
            <a:endParaRPr lang="en-US" dirty="0"/>
          </a:p>
        </p:txBody>
      </p:sp>
      <p:sp>
        <p:nvSpPr>
          <p:cNvPr id="3" name="내용 개체 틀 2"/>
          <p:cNvSpPr>
            <a:spLocks noGrp="1"/>
          </p:cNvSpPr>
          <p:nvPr>
            <p:ph idx="1" hasCustomPrompt="1"/>
          </p:nvPr>
        </p:nvSpPr>
        <p:spPr>
          <a:xfrm>
            <a:off x="338667" y="965200"/>
            <a:ext cx="11514666" cy="5453017"/>
          </a:xfrm>
        </p:spPr>
        <p:txBody>
          <a:bodyPr/>
          <a:lstStyle>
            <a:lvl1pPr marL="268288" indent="-268288">
              <a:lnSpc>
                <a:spcPct val="120000"/>
              </a:lnSpc>
              <a:spcBef>
                <a:spcPts val="0"/>
              </a:spcBef>
              <a:buClr>
                <a:schemeClr val="accent5">
                  <a:lumMod val="75000"/>
                </a:schemeClr>
              </a:buClr>
              <a:buFont typeface="Verdana" panose="020B0604030504040204" pitchFamily="34" charset="0"/>
              <a:buChar char="◊"/>
              <a:defRPr sz="1800" baseline="0"/>
            </a:lvl1pPr>
            <a:lvl2pPr marL="627063" indent="-271463">
              <a:lnSpc>
                <a:spcPct val="120000"/>
              </a:lnSpc>
              <a:spcBef>
                <a:spcPts val="0"/>
              </a:spcBef>
              <a:buClr>
                <a:schemeClr val="accent5">
                  <a:lumMod val="75000"/>
                </a:schemeClr>
              </a:buClr>
              <a:buFont typeface="Symbol" panose="05050102010706020507" pitchFamily="18" charset="2"/>
              <a:buChar char=""/>
              <a:defRPr sz="1600" baseline="0"/>
            </a:lvl2pPr>
            <a:lvl3pPr marL="896938" indent="-177800">
              <a:lnSpc>
                <a:spcPct val="120000"/>
              </a:lnSpc>
              <a:spcBef>
                <a:spcPts val="0"/>
              </a:spcBef>
              <a:buClr>
                <a:schemeClr val="accent5">
                  <a:lumMod val="75000"/>
                </a:schemeClr>
              </a:buClr>
              <a:buFont typeface="Wingdings" panose="05000000000000000000" pitchFamily="2" charset="2"/>
              <a:buChar char="§"/>
              <a:defRPr sz="1400" baseline="0"/>
            </a:lvl3pPr>
            <a:lvl4pPr marL="1165225" indent="-177800">
              <a:lnSpc>
                <a:spcPct val="120000"/>
              </a:lnSpc>
              <a:spcBef>
                <a:spcPts val="0"/>
              </a:spcBef>
              <a:buClr>
                <a:schemeClr val="accent5">
                  <a:lumMod val="75000"/>
                </a:schemeClr>
              </a:buClr>
              <a:tabLst>
                <a:tab pos="1165225" algn="l"/>
              </a:tabLst>
              <a:defRPr sz="1400" baseline="0"/>
            </a:lvl4pPr>
          </a:lstStyle>
          <a:p>
            <a:pPr lvl="0"/>
            <a:r>
              <a:rPr lang="en-US" altLang="ko-KR" dirty="0" smtClean="0"/>
              <a:t>Text level 1</a:t>
            </a:r>
          </a:p>
          <a:p>
            <a:pPr lvl="1"/>
            <a:r>
              <a:rPr lang="en-US" altLang="ko-KR" dirty="0" smtClean="0"/>
              <a:t>Text level 2</a:t>
            </a:r>
          </a:p>
          <a:p>
            <a:pPr lvl="2"/>
            <a:r>
              <a:rPr lang="en-US" altLang="ko-KR" dirty="0" smtClean="0"/>
              <a:t>Text level 3</a:t>
            </a:r>
          </a:p>
          <a:p>
            <a:pPr lvl="3"/>
            <a:r>
              <a:rPr lang="en-US" altLang="ko-KR" dirty="0" smtClean="0"/>
              <a:t>Text level 4</a:t>
            </a:r>
            <a:endParaRPr lang="ko-KR" altLang="en-US" dirty="0" smtClean="0"/>
          </a:p>
        </p:txBody>
      </p:sp>
      <p:sp>
        <p:nvSpPr>
          <p:cNvPr id="9" name="직사각형 8"/>
          <p:cNvSpPr/>
          <p:nvPr userDrawn="1"/>
        </p:nvSpPr>
        <p:spPr>
          <a:xfrm>
            <a:off x="0" y="803791"/>
            <a:ext cx="12191999" cy="58615"/>
          </a:xfrm>
          <a:prstGeom prst="rect">
            <a:avLst/>
          </a:prstGeom>
          <a:gradFill flip="none" rotWithShape="1">
            <a:gsLst>
              <a:gs pos="0">
                <a:srgbClr val="044EA2"/>
              </a:gs>
              <a:gs pos="50000">
                <a:srgbClr val="044EA2">
                  <a:shade val="67500"/>
                  <a:satMod val="115000"/>
                  <a:lumMod val="96000"/>
                  <a:lumOff val="4000"/>
                </a:srgbClr>
              </a:gs>
              <a:gs pos="100000">
                <a:srgbClr val="044EA2">
                  <a:shade val="100000"/>
                  <a:satMod val="115000"/>
                  <a:lumMod val="90000"/>
                  <a:lumOff val="10000"/>
                </a:srgbClr>
              </a:gs>
            </a:gsLst>
            <a:lin ang="0" scaled="1"/>
            <a:tileRect/>
          </a:gra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prstTxWarp prst="textNoShape">
              <a:avLst/>
            </a:prstTxWarp>
            <a:noAutofit/>
          </a:bodyPr>
          <a:lstStyle/>
          <a:p>
            <a:pPr marL="0" marR="0" lvl="0" indent="0" algn="ctr" defTabSz="848522"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
        <p:nvSpPr>
          <p:cNvPr id="16" name="직사각형 15"/>
          <p:cNvSpPr/>
          <p:nvPr userDrawn="1"/>
        </p:nvSpPr>
        <p:spPr>
          <a:xfrm>
            <a:off x="0" y="6525626"/>
            <a:ext cx="12191999" cy="334974"/>
          </a:xfrm>
          <a:prstGeom prst="rect">
            <a:avLst/>
          </a:prstGeom>
          <a:gradFill flip="none" rotWithShape="1">
            <a:gsLst>
              <a:gs pos="0">
                <a:srgbClr val="044EA2">
                  <a:shade val="30000"/>
                  <a:satMod val="115000"/>
                </a:srgbClr>
              </a:gs>
              <a:gs pos="50000">
                <a:srgbClr val="044EA2">
                  <a:shade val="67500"/>
                  <a:satMod val="115000"/>
                </a:srgbClr>
              </a:gs>
              <a:gs pos="100000">
                <a:srgbClr val="044EA2">
                  <a:shade val="100000"/>
                  <a:satMod val="115000"/>
                </a:srgbClr>
              </a:gs>
            </a:gsLst>
            <a:lin ang="18900000" scaled="1"/>
            <a:tileRect/>
          </a:gradFill>
          <a:ln w="12700" cap="flat" cmpd="sng" algn="ctr">
            <a:noFill/>
            <a:prstDash val="solid"/>
            <a:miter lim="800000"/>
          </a:ln>
          <a:effectLst/>
        </p:spPr>
        <p:txBody>
          <a:bodyPr lIns="84853" tIns="42427" rIns="84853" bIns="42427" rtlCol="0" anchor="ctr"/>
          <a:lstStyle/>
          <a:p>
            <a:pPr marL="0" marR="0" lvl="0" indent="0" algn="ctr" defTabSz="848522"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pic>
        <p:nvPicPr>
          <p:cNvPr id="17" name="Picture 2" descr="I:\YISSUE\삼성\그래픽 모티브\아이콘\브랜딩4-1(아이콘)-13.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2" t="66397" r="22935" b="11672"/>
          <a:stretch/>
        </p:blipFill>
        <p:spPr bwMode="auto">
          <a:xfrm>
            <a:off x="10897968" y="6486755"/>
            <a:ext cx="1295625" cy="37384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I:\YISSUE\삼성\그래픽 모티브\아이콘\브랜딩4-1(아이콘)-13.pn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2" t="51595" r="42041" b="26474"/>
          <a:stretch/>
        </p:blipFill>
        <p:spPr bwMode="auto">
          <a:xfrm flipH="1">
            <a:off x="4" y="6486756"/>
            <a:ext cx="974389" cy="373841"/>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userDrawn="1"/>
        </p:nvSpPr>
        <p:spPr>
          <a:xfrm>
            <a:off x="11370860" y="6578115"/>
            <a:ext cx="350900" cy="239571"/>
          </a:xfrm>
          <a:prstGeom prst="rect">
            <a:avLst/>
          </a:prstGeom>
          <a:noFill/>
        </p:spPr>
        <p:txBody>
          <a:bodyPr wrap="none" lIns="84853" tIns="42427" rIns="84853" bIns="42427" rtlCol="0">
            <a:spAutoFit/>
          </a:bodyPr>
          <a:lstStyle/>
          <a:p>
            <a:pPr defTabSz="848522" latinLnBrk="1"/>
            <a:fld id="{260E2A6B-A809-4840-BF14-8648BC0BDF87}" type="slidenum">
              <a:rPr lang="id-ID" sz="1000">
                <a:solidFill>
                  <a:srgbClr val="FFFFFF"/>
                </a:solidFill>
                <a:cs typeface="Titillium" charset="0"/>
              </a:rPr>
              <a:pPr defTabSz="848522" latinLnBrk="1"/>
              <a:t>‹#›</a:t>
            </a:fld>
            <a:r>
              <a:rPr lang="en-US" sz="1000" dirty="0">
                <a:solidFill>
                  <a:srgbClr val="FFFFFF"/>
                </a:solidFill>
                <a:cs typeface="Titillium" charset="0"/>
              </a:rPr>
              <a:t> </a:t>
            </a:r>
            <a:endParaRPr lang="en-MY" sz="2200" dirty="0">
              <a:solidFill>
                <a:srgbClr val="FFFFFF"/>
              </a:solidFill>
              <a:cs typeface="Titillium" charset="0"/>
            </a:endParaRPr>
          </a:p>
        </p:txBody>
      </p:sp>
    </p:spTree>
    <p:extLst>
      <p:ext uri="{BB962C8B-B14F-4D97-AF65-F5344CB8AC3E}">
        <p14:creationId xmlns:p14="http://schemas.microsoft.com/office/powerpoint/2010/main" val="4987225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831850" y="1709738"/>
            <a:ext cx="10515600" cy="2852737"/>
          </a:xfrm>
        </p:spPr>
        <p:txBody>
          <a:bodyPr anchor="b"/>
          <a:lstStyle>
            <a:lvl1pPr>
              <a:defRPr sz="6000"/>
            </a:lvl1pPr>
          </a:lstStyle>
          <a:p>
            <a:r>
              <a:rPr lang="ko-KR" altLang="en-US" smtClean="0"/>
              <a:t>마스터 제목 스타일 편집</a:t>
            </a:r>
            <a:endParaRPr lang="en-US"/>
          </a:p>
        </p:txBody>
      </p:sp>
      <p:sp>
        <p:nvSpPr>
          <p:cNvPr id="3" name="텍스트 개체 틀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ko-KR" altLang="en-US" smtClean="0"/>
              <a:t>마스터 텍스트 스타일을 편집합니다</a:t>
            </a:r>
          </a:p>
        </p:txBody>
      </p:sp>
      <p:sp>
        <p:nvSpPr>
          <p:cNvPr id="4" name="날짜 개체 틀 3"/>
          <p:cNvSpPr>
            <a:spLocks noGrp="1"/>
          </p:cNvSpPr>
          <p:nvPr>
            <p:ph type="dt" sz="half" idx="10"/>
          </p:nvPr>
        </p:nvSpPr>
        <p:spPr/>
        <p:txBody>
          <a:bodyPr/>
          <a:lstStyle/>
          <a:p>
            <a:fld id="{EDB25298-F688-4150-B34C-CD8101999BC3}" type="datetimeFigureOut">
              <a:rPr lang="en-US" smtClean="0"/>
              <a:t>5/6/2021</a:t>
            </a:fld>
            <a:endParaRPr lang="en-US"/>
          </a:p>
        </p:txBody>
      </p:sp>
      <p:sp>
        <p:nvSpPr>
          <p:cNvPr id="5" name="바닥글 개체 틀 4"/>
          <p:cNvSpPr>
            <a:spLocks noGrp="1"/>
          </p:cNvSpPr>
          <p:nvPr>
            <p:ph type="ftr" sz="quarter" idx="11"/>
          </p:nvPr>
        </p:nvSpPr>
        <p:spPr/>
        <p:txBody>
          <a:bodyPr/>
          <a:lstStyle/>
          <a:p>
            <a:endParaRPr lang="en-US"/>
          </a:p>
        </p:txBody>
      </p:sp>
      <p:sp>
        <p:nvSpPr>
          <p:cNvPr id="6" name="슬라이드 번호 개체 틀 5"/>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6601232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en-US"/>
          </a:p>
        </p:txBody>
      </p:sp>
      <p:sp>
        <p:nvSpPr>
          <p:cNvPr id="3" name="내용 개체 틀 2"/>
          <p:cNvSpPr>
            <a:spLocks noGrp="1"/>
          </p:cNvSpPr>
          <p:nvPr>
            <p:ph sz="half" idx="1"/>
          </p:nvPr>
        </p:nvSpPr>
        <p:spPr>
          <a:xfrm>
            <a:off x="838200" y="1825625"/>
            <a:ext cx="5181600" cy="435133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4" name="내용 개체 틀 3"/>
          <p:cNvSpPr>
            <a:spLocks noGrp="1"/>
          </p:cNvSpPr>
          <p:nvPr>
            <p:ph sz="half" idx="2"/>
          </p:nvPr>
        </p:nvSpPr>
        <p:spPr>
          <a:xfrm>
            <a:off x="6172200" y="1825625"/>
            <a:ext cx="5181600" cy="435133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5" name="날짜 개체 틀 4"/>
          <p:cNvSpPr>
            <a:spLocks noGrp="1"/>
          </p:cNvSpPr>
          <p:nvPr>
            <p:ph type="dt" sz="half" idx="10"/>
          </p:nvPr>
        </p:nvSpPr>
        <p:spPr/>
        <p:txBody>
          <a:bodyPr/>
          <a:lstStyle/>
          <a:p>
            <a:fld id="{EDB25298-F688-4150-B34C-CD8101999BC3}" type="datetimeFigureOut">
              <a:rPr lang="en-US" smtClean="0"/>
              <a:t>5/6/2021</a:t>
            </a:fld>
            <a:endParaRPr lang="en-US"/>
          </a:p>
        </p:txBody>
      </p:sp>
      <p:sp>
        <p:nvSpPr>
          <p:cNvPr id="6" name="바닥글 개체 틀 5"/>
          <p:cNvSpPr>
            <a:spLocks noGrp="1"/>
          </p:cNvSpPr>
          <p:nvPr>
            <p:ph type="ftr" sz="quarter" idx="11"/>
          </p:nvPr>
        </p:nvSpPr>
        <p:spPr/>
        <p:txBody>
          <a:bodyPr/>
          <a:lstStyle/>
          <a:p>
            <a:endParaRPr lang="en-US"/>
          </a:p>
        </p:txBody>
      </p:sp>
      <p:sp>
        <p:nvSpPr>
          <p:cNvPr id="7" name="슬라이드 번호 개체 틀 6"/>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23678856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839788" y="365125"/>
            <a:ext cx="10515600" cy="1325563"/>
          </a:xfrm>
        </p:spPr>
        <p:txBody>
          <a:bodyPr/>
          <a:lstStyle/>
          <a:p>
            <a:r>
              <a:rPr lang="ko-KR" altLang="en-US" smtClean="0"/>
              <a:t>마스터 제목 스타일 편집</a:t>
            </a:r>
            <a:endParaRPr lang="en-US"/>
          </a:p>
        </p:txBody>
      </p:sp>
      <p:sp>
        <p:nvSpPr>
          <p:cNvPr id="3" name="텍스트 개체 틀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839788" y="2505075"/>
            <a:ext cx="5157787" cy="368458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5" name="텍스트 개체 틀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6172200" y="2505075"/>
            <a:ext cx="5183188" cy="368458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7" name="날짜 개체 틀 6"/>
          <p:cNvSpPr>
            <a:spLocks noGrp="1"/>
          </p:cNvSpPr>
          <p:nvPr>
            <p:ph type="dt" sz="half" idx="10"/>
          </p:nvPr>
        </p:nvSpPr>
        <p:spPr/>
        <p:txBody>
          <a:bodyPr/>
          <a:lstStyle/>
          <a:p>
            <a:fld id="{EDB25298-F688-4150-B34C-CD8101999BC3}" type="datetimeFigureOut">
              <a:rPr lang="en-US" smtClean="0"/>
              <a:t>5/6/2021</a:t>
            </a:fld>
            <a:endParaRPr lang="en-US"/>
          </a:p>
        </p:txBody>
      </p:sp>
      <p:sp>
        <p:nvSpPr>
          <p:cNvPr id="8" name="바닥글 개체 틀 7"/>
          <p:cNvSpPr>
            <a:spLocks noGrp="1"/>
          </p:cNvSpPr>
          <p:nvPr>
            <p:ph type="ftr" sz="quarter" idx="11"/>
          </p:nvPr>
        </p:nvSpPr>
        <p:spPr/>
        <p:txBody>
          <a:bodyPr/>
          <a:lstStyle/>
          <a:p>
            <a:endParaRPr lang="en-US"/>
          </a:p>
        </p:txBody>
      </p:sp>
      <p:sp>
        <p:nvSpPr>
          <p:cNvPr id="9" name="슬라이드 번호 개체 틀 8"/>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33464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dirty="0" smtClean="0"/>
              <a:t>마스터 제목 스타일 편집</a:t>
            </a:r>
            <a:endParaRPr lang="en-US" dirty="0"/>
          </a:p>
        </p:txBody>
      </p:sp>
      <p:sp>
        <p:nvSpPr>
          <p:cNvPr id="3" name="날짜 개체 틀 2"/>
          <p:cNvSpPr>
            <a:spLocks noGrp="1"/>
          </p:cNvSpPr>
          <p:nvPr>
            <p:ph type="dt" sz="half" idx="10"/>
          </p:nvPr>
        </p:nvSpPr>
        <p:spPr/>
        <p:txBody>
          <a:bodyPr/>
          <a:lstStyle/>
          <a:p>
            <a:fld id="{EDB25298-F688-4150-B34C-CD8101999BC3}" type="datetimeFigureOut">
              <a:rPr lang="en-US" smtClean="0"/>
              <a:t>5/6/2021</a:t>
            </a:fld>
            <a:endParaRPr lang="en-US"/>
          </a:p>
        </p:txBody>
      </p:sp>
      <p:sp>
        <p:nvSpPr>
          <p:cNvPr id="4" name="바닥글 개체 틀 3"/>
          <p:cNvSpPr>
            <a:spLocks noGrp="1"/>
          </p:cNvSpPr>
          <p:nvPr>
            <p:ph type="ftr" sz="quarter" idx="11"/>
          </p:nvPr>
        </p:nvSpPr>
        <p:spPr/>
        <p:txBody>
          <a:bodyPr/>
          <a:lstStyle/>
          <a:p>
            <a:endParaRPr lang="en-US"/>
          </a:p>
        </p:txBody>
      </p:sp>
      <p:sp>
        <p:nvSpPr>
          <p:cNvPr id="5" name="슬라이드 번호 개체 틀 4"/>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5364955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fld id="{EDB25298-F688-4150-B34C-CD8101999BC3}" type="datetimeFigureOut">
              <a:rPr lang="en-US" smtClean="0"/>
              <a:t>5/6/2021</a:t>
            </a:fld>
            <a:endParaRPr lang="en-US"/>
          </a:p>
        </p:txBody>
      </p:sp>
      <p:sp>
        <p:nvSpPr>
          <p:cNvPr id="3" name="바닥글 개체 틀 2"/>
          <p:cNvSpPr>
            <a:spLocks noGrp="1"/>
          </p:cNvSpPr>
          <p:nvPr>
            <p:ph type="ftr" sz="quarter" idx="11"/>
          </p:nvPr>
        </p:nvSpPr>
        <p:spPr/>
        <p:txBody>
          <a:bodyPr/>
          <a:lstStyle/>
          <a:p>
            <a:endParaRPr lang="en-US"/>
          </a:p>
        </p:txBody>
      </p:sp>
      <p:sp>
        <p:nvSpPr>
          <p:cNvPr id="4" name="슬라이드 번호 개체 틀 3"/>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1976469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839788" y="457200"/>
            <a:ext cx="3932237" cy="1600200"/>
          </a:xfrm>
        </p:spPr>
        <p:txBody>
          <a:bodyPr anchor="b"/>
          <a:lstStyle>
            <a:lvl1pPr>
              <a:defRPr sz="3200"/>
            </a:lvl1pPr>
          </a:lstStyle>
          <a:p>
            <a:r>
              <a:rPr lang="ko-KR" altLang="en-US" smtClean="0"/>
              <a:t>마스터 제목 스타일 편집</a:t>
            </a:r>
            <a:endParaRPr lang="en-US"/>
          </a:p>
        </p:txBody>
      </p:sp>
      <p:sp>
        <p:nvSpPr>
          <p:cNvPr id="3" name="내용 개체 틀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4" name="텍스트 개체 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EDB25298-F688-4150-B34C-CD8101999BC3}" type="datetimeFigureOut">
              <a:rPr lang="en-US" smtClean="0"/>
              <a:t>5/6/2021</a:t>
            </a:fld>
            <a:endParaRPr lang="en-US"/>
          </a:p>
        </p:txBody>
      </p:sp>
      <p:sp>
        <p:nvSpPr>
          <p:cNvPr id="6" name="바닥글 개체 틀 5"/>
          <p:cNvSpPr>
            <a:spLocks noGrp="1"/>
          </p:cNvSpPr>
          <p:nvPr>
            <p:ph type="ftr" sz="quarter" idx="11"/>
          </p:nvPr>
        </p:nvSpPr>
        <p:spPr/>
        <p:txBody>
          <a:bodyPr/>
          <a:lstStyle/>
          <a:p>
            <a:endParaRPr lang="en-US"/>
          </a:p>
        </p:txBody>
      </p:sp>
      <p:sp>
        <p:nvSpPr>
          <p:cNvPr id="7" name="슬라이드 번호 개체 틀 6"/>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0385177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839788" y="457200"/>
            <a:ext cx="3932237" cy="1600200"/>
          </a:xfrm>
        </p:spPr>
        <p:txBody>
          <a:bodyPr anchor="b"/>
          <a:lstStyle>
            <a:lvl1pPr>
              <a:defRPr sz="3200"/>
            </a:lvl1pPr>
          </a:lstStyle>
          <a:p>
            <a:r>
              <a:rPr lang="ko-KR" altLang="en-US" smtClean="0"/>
              <a:t>마스터 제목 스타일 편집</a:t>
            </a:r>
            <a:endParaRPr lang="en-US"/>
          </a:p>
        </p:txBody>
      </p:sp>
      <p:sp>
        <p:nvSpPr>
          <p:cNvPr id="3" name="그림 개체 틀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텍스트 개체 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EDB25298-F688-4150-B34C-CD8101999BC3}" type="datetimeFigureOut">
              <a:rPr lang="en-US" smtClean="0"/>
              <a:t>5/6/2021</a:t>
            </a:fld>
            <a:endParaRPr lang="en-US"/>
          </a:p>
        </p:txBody>
      </p:sp>
      <p:sp>
        <p:nvSpPr>
          <p:cNvPr id="6" name="바닥글 개체 틀 5"/>
          <p:cNvSpPr>
            <a:spLocks noGrp="1"/>
          </p:cNvSpPr>
          <p:nvPr>
            <p:ph type="ftr" sz="quarter" idx="11"/>
          </p:nvPr>
        </p:nvSpPr>
        <p:spPr/>
        <p:txBody>
          <a:bodyPr/>
          <a:lstStyle/>
          <a:p>
            <a:endParaRPr lang="en-US"/>
          </a:p>
        </p:txBody>
      </p:sp>
      <p:sp>
        <p:nvSpPr>
          <p:cNvPr id="7" name="슬라이드 번호 개체 틀 6"/>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0931591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ko-KR" altLang="en-US" smtClean="0"/>
              <a:t>마스터 제목 스타일 편집</a:t>
            </a:r>
            <a:endParaRPr lang="en-US"/>
          </a:p>
        </p:txBody>
      </p:sp>
      <p:sp>
        <p:nvSpPr>
          <p:cNvPr id="3" name="텍스트 개체 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4" name="날짜 개체 틀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B25298-F688-4150-B34C-CD8101999BC3}" type="datetimeFigureOut">
              <a:rPr lang="en-US" smtClean="0"/>
              <a:t>5/6/2021</a:t>
            </a:fld>
            <a:endParaRPr lang="en-US"/>
          </a:p>
        </p:txBody>
      </p:sp>
      <p:sp>
        <p:nvSpPr>
          <p:cNvPr id="5" name="바닥글 개체 틀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슬라이드 번호 개체 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7E0DAE-A1C9-4D60-BA3C-4F78DD393968}" type="slidenum">
              <a:rPr lang="en-US" smtClean="0"/>
              <a:t>‹#›</a:t>
            </a:fld>
            <a:endParaRPr lang="en-US"/>
          </a:p>
        </p:txBody>
      </p:sp>
    </p:spTree>
    <p:extLst>
      <p:ext uri="{BB962C8B-B14F-4D97-AF65-F5344CB8AC3E}">
        <p14:creationId xmlns:p14="http://schemas.microsoft.com/office/powerpoint/2010/main" val="40405713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직사각형 3"/>
          <p:cNvSpPr/>
          <p:nvPr/>
        </p:nvSpPr>
        <p:spPr>
          <a:xfrm>
            <a:off x="1855134" y="1747134"/>
            <a:ext cx="8824991" cy="2431435"/>
          </a:xfrm>
          <a:prstGeom prst="rect">
            <a:avLst/>
          </a:prstGeom>
        </p:spPr>
        <p:txBody>
          <a:bodyPr wrap="square">
            <a:spAutoFit/>
          </a:bodyPr>
          <a:lstStyle/>
          <a:p>
            <a:pPr algn="ctr">
              <a:spcBef>
                <a:spcPts val="0"/>
              </a:spcBef>
              <a:spcAft>
                <a:spcPts val="1200"/>
              </a:spcAft>
            </a:pPr>
            <a:r>
              <a:rPr lang="en-US" altLang="ko-KR" sz="4400" b="1" u="sng" dirty="0" smtClean="0">
                <a:solidFill>
                  <a:schemeClr val="bg1"/>
                </a:solidFill>
                <a:latin typeface="Arial" panose="020B0604020202020204" pitchFamily="34" charset="0"/>
                <a:cs typeface="Arial" panose="020B0604020202020204" pitchFamily="34" charset="0"/>
              </a:rPr>
              <a:t>5SEAS</a:t>
            </a:r>
            <a:r>
              <a:rPr lang="en-US" altLang="ko-KR" sz="4400" b="1" dirty="0" smtClean="0">
                <a:solidFill>
                  <a:schemeClr val="bg1"/>
                </a:solidFill>
                <a:latin typeface="Arial" panose="020B0604020202020204" pitchFamily="34" charset="0"/>
                <a:cs typeface="Arial" panose="020B0604020202020204" pitchFamily="34" charset="0"/>
              </a:rPr>
              <a:t>:</a:t>
            </a:r>
          </a:p>
          <a:p>
            <a:pPr algn="ctr">
              <a:spcBef>
                <a:spcPts val="0"/>
              </a:spcBef>
              <a:spcAft>
                <a:spcPts val="1200"/>
              </a:spcAft>
            </a:pPr>
            <a:r>
              <a:rPr lang="en-US" altLang="ko-KR" sz="4400" b="1" dirty="0" smtClean="0">
                <a:solidFill>
                  <a:schemeClr val="bg1"/>
                </a:solidFill>
                <a:latin typeface="Arial" panose="020B0604020202020204" pitchFamily="34" charset="0"/>
                <a:cs typeface="Arial" panose="020B0604020202020204" pitchFamily="34" charset="0"/>
              </a:rPr>
              <a:t>5G </a:t>
            </a:r>
            <a:r>
              <a:rPr lang="en-US" altLang="ko-KR" sz="4400" b="1" dirty="0">
                <a:solidFill>
                  <a:schemeClr val="bg1"/>
                </a:solidFill>
                <a:latin typeface="Arial" panose="020B0604020202020204" pitchFamily="34" charset="0"/>
                <a:cs typeface="Arial" panose="020B0604020202020204" pitchFamily="34" charset="0"/>
              </a:rPr>
              <a:t>System Evolution for </a:t>
            </a:r>
            <a:endParaRPr lang="en-US" altLang="ko-KR" sz="4400" b="1" dirty="0" smtClean="0">
              <a:solidFill>
                <a:schemeClr val="bg1"/>
              </a:solidFill>
              <a:latin typeface="Arial" panose="020B0604020202020204" pitchFamily="34" charset="0"/>
              <a:cs typeface="Arial" panose="020B0604020202020204" pitchFamily="34" charset="0"/>
            </a:endParaRPr>
          </a:p>
          <a:p>
            <a:pPr algn="ctr">
              <a:spcBef>
                <a:spcPts val="0"/>
              </a:spcBef>
              <a:spcAft>
                <a:spcPts val="1200"/>
              </a:spcAft>
            </a:pPr>
            <a:r>
              <a:rPr lang="en-US" altLang="ko-KR" sz="4400" b="1" dirty="0" smtClean="0">
                <a:solidFill>
                  <a:schemeClr val="bg1"/>
                </a:solidFill>
                <a:latin typeface="Arial" panose="020B0604020202020204" pitchFamily="34" charset="0"/>
                <a:cs typeface="Arial" panose="020B0604020202020204" pitchFamily="34" charset="0"/>
              </a:rPr>
              <a:t>AI/ML-based Services</a:t>
            </a:r>
          </a:p>
        </p:txBody>
      </p:sp>
      <p:pic>
        <p:nvPicPr>
          <p:cNvPr id="2" name="그림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58827" y="5079011"/>
            <a:ext cx="2482252" cy="659349"/>
          </a:xfrm>
          <a:prstGeom prst="rect">
            <a:avLst/>
          </a:prstGeom>
        </p:spPr>
      </p:pic>
      <p:sp>
        <p:nvSpPr>
          <p:cNvPr id="6" name="직사각형 5"/>
          <p:cNvSpPr/>
          <p:nvPr/>
        </p:nvSpPr>
        <p:spPr>
          <a:xfrm>
            <a:off x="9348142" y="309824"/>
            <a:ext cx="2501660" cy="369332"/>
          </a:xfrm>
          <a:prstGeom prst="rect">
            <a:avLst/>
          </a:prstGeom>
        </p:spPr>
        <p:txBody>
          <a:bodyPr wrap="square">
            <a:spAutoFit/>
          </a:bodyPr>
          <a:lstStyle/>
          <a:p>
            <a:pPr algn="r">
              <a:spcBef>
                <a:spcPts val="0"/>
              </a:spcBef>
              <a:spcAft>
                <a:spcPts val="1200"/>
              </a:spcAft>
            </a:pPr>
            <a:r>
              <a:rPr lang="en-US" altLang="ko-KR" b="1" dirty="0" smtClean="0">
                <a:solidFill>
                  <a:schemeClr val="bg1"/>
                </a:solidFill>
                <a:latin typeface="Arial" panose="020B0604020202020204" pitchFamily="34" charset="0"/>
                <a:cs typeface="Arial" panose="020B0604020202020204" pitchFamily="34" charset="0"/>
              </a:rPr>
              <a:t>May </a:t>
            </a:r>
            <a:r>
              <a:rPr lang="en-US" altLang="ko-KR" b="1" dirty="0" smtClean="0">
                <a:solidFill>
                  <a:schemeClr val="bg1"/>
                </a:solidFill>
                <a:latin typeface="Arial" panose="020B0604020202020204" pitchFamily="34" charset="0"/>
                <a:cs typeface="Arial" panose="020B0604020202020204" pitchFamily="34" charset="0"/>
              </a:rPr>
              <a:t>2021</a:t>
            </a:r>
          </a:p>
        </p:txBody>
      </p:sp>
    </p:spTree>
    <p:extLst>
      <p:ext uri="{BB962C8B-B14F-4D97-AF65-F5344CB8AC3E}">
        <p14:creationId xmlns:p14="http://schemas.microsoft.com/office/powerpoint/2010/main" val="8739133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 of SA1 FS_AMMT Potential Impacts on SA2 (I)</a:t>
            </a:r>
            <a:endParaRPr lang="en-GB" dirty="0"/>
          </a:p>
        </p:txBody>
      </p:sp>
      <p:sp>
        <p:nvSpPr>
          <p:cNvPr id="3" name="Content Placeholder 2"/>
          <p:cNvSpPr>
            <a:spLocks noGrp="1"/>
          </p:cNvSpPr>
          <p:nvPr>
            <p:ph idx="1"/>
          </p:nvPr>
        </p:nvSpPr>
        <p:spPr>
          <a:xfrm>
            <a:off x="338667" y="965201"/>
            <a:ext cx="11514666" cy="5328024"/>
          </a:xfrm>
        </p:spPr>
        <p:txBody>
          <a:bodyPr/>
          <a:lstStyle/>
          <a:p>
            <a:r>
              <a:rPr lang="en-GB" dirty="0"/>
              <a:t>Session-specific model transfer split computation operations </a:t>
            </a:r>
            <a:endParaRPr lang="en-US" dirty="0" smtClean="0"/>
          </a:p>
          <a:p>
            <a:pPr lvl="1"/>
            <a:r>
              <a:rPr lang="en-GB" dirty="0" smtClean="0"/>
              <a:t>[</a:t>
            </a:r>
            <a:r>
              <a:rPr lang="en-GB" dirty="0"/>
              <a:t>P.R.5.5-001] Based on operator policy, the 5G network shall provide the means to allow an authorized </a:t>
            </a:r>
            <a:r>
              <a:rPr lang="en-GB" b="1" dirty="0"/>
              <a:t>third-party to monitor the resource utilisation of the network service </a:t>
            </a:r>
            <a:r>
              <a:rPr lang="en-GB" dirty="0"/>
              <a:t>that are associated with the </a:t>
            </a:r>
            <a:r>
              <a:rPr lang="en-GB" dirty="0" smtClean="0"/>
              <a:t>third-party</a:t>
            </a:r>
          </a:p>
          <a:p>
            <a:pPr lvl="1"/>
            <a:r>
              <a:rPr lang="en-GB" dirty="0"/>
              <a:t>[</a:t>
            </a:r>
            <a:r>
              <a:rPr lang="en-GB" dirty="0" smtClean="0"/>
              <a:t>P.R.5.5-002] Based </a:t>
            </a:r>
            <a:r>
              <a:rPr lang="en-GB" dirty="0"/>
              <a:t>on operator policy, the 5G system shall be able to </a:t>
            </a:r>
            <a:r>
              <a:rPr lang="en-GB" b="1" dirty="0"/>
              <a:t>expose </a:t>
            </a:r>
            <a:r>
              <a:rPr lang="en-GB" b="1" dirty="0" err="1"/>
              <a:t>QoS</a:t>
            </a:r>
            <a:r>
              <a:rPr lang="en-GB" b="1" dirty="0"/>
              <a:t> information and </a:t>
            </a:r>
            <a:r>
              <a:rPr lang="en-GB" b="1" dirty="0" err="1"/>
              <a:t>QoS</a:t>
            </a:r>
            <a:r>
              <a:rPr lang="en-GB" b="1" dirty="0"/>
              <a:t> update conditions </a:t>
            </a:r>
            <a:r>
              <a:rPr lang="en-GB" dirty="0"/>
              <a:t>to an </a:t>
            </a:r>
            <a:r>
              <a:rPr lang="en-GB" dirty="0" smtClean="0"/>
              <a:t>authorized </a:t>
            </a:r>
            <a:r>
              <a:rPr lang="en-GB" dirty="0"/>
              <a:t>3rd </a:t>
            </a:r>
            <a:r>
              <a:rPr lang="en-GB" dirty="0" smtClean="0"/>
              <a:t>party</a:t>
            </a:r>
          </a:p>
          <a:p>
            <a:endParaRPr lang="en-US" dirty="0" smtClean="0"/>
          </a:p>
          <a:p>
            <a:r>
              <a:rPr lang="en-US" dirty="0" smtClean="0"/>
              <a:t>AI model management as a service</a:t>
            </a:r>
          </a:p>
          <a:p>
            <a:pPr lvl="1"/>
            <a:r>
              <a:rPr lang="en-GB" dirty="0"/>
              <a:t>[P.R.6.4-001] Subject to user consent, operator policies and the regional or national regulatory requirements, the 5G system shall be able to provide the capability to </a:t>
            </a:r>
            <a:r>
              <a:rPr lang="en-GB" b="1" dirty="0"/>
              <a:t>expose information</a:t>
            </a:r>
            <a:r>
              <a:rPr lang="en-GB" dirty="0"/>
              <a:t> </a:t>
            </a:r>
            <a:r>
              <a:rPr lang="en-GB" b="1" dirty="0"/>
              <a:t>(e.g. measured data rate, delay, network analytics results) </a:t>
            </a:r>
            <a:r>
              <a:rPr lang="en-GB" dirty="0"/>
              <a:t>to an authorized third-party application </a:t>
            </a:r>
            <a:r>
              <a:rPr lang="en-GB" b="1" dirty="0"/>
              <a:t>to support the training and monitoring of the AI/ML </a:t>
            </a:r>
            <a:r>
              <a:rPr lang="en-GB" b="1" dirty="0" smtClean="0"/>
              <a:t>models</a:t>
            </a:r>
          </a:p>
          <a:p>
            <a:endParaRPr lang="en-GB" dirty="0" smtClean="0"/>
          </a:p>
          <a:p>
            <a:r>
              <a:rPr lang="en-GB" dirty="0" smtClean="0"/>
              <a:t>Shared </a:t>
            </a:r>
            <a:r>
              <a:rPr lang="en-GB" dirty="0"/>
              <a:t>AI/ML </a:t>
            </a:r>
            <a:r>
              <a:rPr lang="en-GB" b="1" dirty="0"/>
              <a:t>model monitoring</a:t>
            </a:r>
            <a:r>
              <a:rPr lang="en-GB" dirty="0"/>
              <a:t> </a:t>
            </a:r>
            <a:endParaRPr lang="en-GB" dirty="0" smtClean="0"/>
          </a:p>
          <a:p>
            <a:pPr lvl="1"/>
            <a:r>
              <a:rPr lang="en-GB" dirty="0"/>
              <a:t>[P.R.6.6-001] The 5GS shall be able to </a:t>
            </a:r>
            <a:r>
              <a:rPr lang="en-GB" b="1" dirty="0"/>
              <a:t>transfer an updated AI/ML model </a:t>
            </a:r>
            <a:r>
              <a:rPr lang="en-GB" dirty="0"/>
              <a:t>from the shared AI/ML model provider to the shared AI/ML model user within [1s-1min] latency for AI/ML models of a maximal size of [100-500] MB.</a:t>
            </a:r>
            <a:endParaRPr lang="en-GB" dirty="0" smtClean="0"/>
          </a:p>
        </p:txBody>
      </p:sp>
    </p:spTree>
    <p:extLst>
      <p:ext uri="{BB962C8B-B14F-4D97-AF65-F5344CB8AC3E}">
        <p14:creationId xmlns:p14="http://schemas.microsoft.com/office/powerpoint/2010/main" val="41707106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of SA1 FS_AMMT Potential Impacts on SA2 (</a:t>
            </a:r>
            <a:r>
              <a:rPr lang="en-US" dirty="0" smtClean="0"/>
              <a:t>II)</a:t>
            </a:r>
            <a:endParaRPr lang="en-GB" dirty="0"/>
          </a:p>
        </p:txBody>
      </p:sp>
      <p:sp>
        <p:nvSpPr>
          <p:cNvPr id="3" name="Content Placeholder 2"/>
          <p:cNvSpPr>
            <a:spLocks noGrp="1"/>
          </p:cNvSpPr>
          <p:nvPr>
            <p:ph idx="1"/>
          </p:nvPr>
        </p:nvSpPr>
        <p:spPr/>
        <p:txBody>
          <a:bodyPr/>
          <a:lstStyle/>
          <a:p>
            <a:r>
              <a:rPr lang="en-GB" dirty="0"/>
              <a:t>Prediction of AI/ML model distribution </a:t>
            </a:r>
          </a:p>
          <a:p>
            <a:pPr lvl="1"/>
            <a:r>
              <a:rPr lang="en-GB" dirty="0"/>
              <a:t>[P.R.6.7-001] Subject to user consent, operator policy and regulatory constraints, the 5G system shall support the </a:t>
            </a:r>
            <a:r>
              <a:rPr lang="en-GB" b="1" dirty="0"/>
              <a:t>provision of monitoring information or analytics information to a trusted 3rd party AI/ML server </a:t>
            </a:r>
            <a:r>
              <a:rPr lang="en-GB" dirty="0"/>
              <a:t>for allowing this 3rd party AI/ML server to make a prediction for a suitable AI/ML model to be downloaded to the concerned UE</a:t>
            </a:r>
            <a:r>
              <a:rPr lang="en-GB" dirty="0" smtClean="0"/>
              <a:t>.</a:t>
            </a:r>
          </a:p>
          <a:p>
            <a:endParaRPr lang="en-GB" dirty="0" smtClean="0"/>
          </a:p>
          <a:p>
            <a:r>
              <a:rPr lang="en-GB" dirty="0" smtClean="0"/>
              <a:t>Group </a:t>
            </a:r>
            <a:r>
              <a:rPr lang="en-GB" dirty="0"/>
              <a:t>Performance “Flocking” Use </a:t>
            </a:r>
            <a:r>
              <a:rPr lang="en-GB" dirty="0" smtClean="0"/>
              <a:t>Case</a:t>
            </a:r>
          </a:p>
          <a:p>
            <a:pPr lvl="1"/>
            <a:r>
              <a:rPr lang="en-GB" dirty="0"/>
              <a:t>[</a:t>
            </a:r>
            <a:r>
              <a:rPr lang="en-GB" dirty="0" smtClean="0"/>
              <a:t>P.R.7.4-001] The </a:t>
            </a:r>
            <a:r>
              <a:rPr lang="en-GB" dirty="0"/>
              <a:t>5G system shall be able to </a:t>
            </a:r>
            <a:r>
              <a:rPr lang="en-GB" b="1" dirty="0"/>
              <a:t>support ‘aggregated performance’ </a:t>
            </a:r>
            <a:r>
              <a:rPr lang="en-GB" dirty="0"/>
              <a:t>for a group of UEs where the worst performing member defines the performance of the entire group. E.g. the 5G system could achieve performance for the entire group so as to avoid members achieving either significantly less or more performance than others in the group</a:t>
            </a:r>
            <a:r>
              <a:rPr lang="en-GB" dirty="0" smtClean="0"/>
              <a:t>.</a:t>
            </a:r>
          </a:p>
          <a:p>
            <a:pPr lvl="1"/>
            <a:r>
              <a:rPr lang="en-GB" dirty="0"/>
              <a:t>[</a:t>
            </a:r>
            <a:r>
              <a:rPr lang="en-GB" dirty="0" smtClean="0"/>
              <a:t>P.R.7.4-002] The </a:t>
            </a:r>
            <a:r>
              <a:rPr lang="en-GB" dirty="0"/>
              <a:t>5G system shall be able determine whether a required </a:t>
            </a:r>
            <a:r>
              <a:rPr lang="en-GB" dirty="0" err="1"/>
              <a:t>QoS</a:t>
            </a:r>
            <a:r>
              <a:rPr lang="en-GB" dirty="0"/>
              <a:t> for each member in a group can be maintained</a:t>
            </a:r>
            <a:r>
              <a:rPr lang="en-GB" dirty="0" smtClean="0"/>
              <a:t>.</a:t>
            </a:r>
          </a:p>
          <a:p>
            <a:pPr lvl="1"/>
            <a:r>
              <a:rPr lang="en-GB" dirty="0"/>
              <a:t>[P.R.7.4-003] The 5G system shall be able to </a:t>
            </a:r>
            <a:r>
              <a:rPr lang="en-GB" b="1" dirty="0"/>
              <a:t>expose </a:t>
            </a:r>
            <a:r>
              <a:rPr lang="en-GB" b="1" dirty="0" err="1"/>
              <a:t>QoS</a:t>
            </a:r>
            <a:r>
              <a:rPr lang="en-GB" b="1" dirty="0"/>
              <a:t> information for a group of UEs </a:t>
            </a:r>
            <a:r>
              <a:rPr lang="en-GB" dirty="0"/>
              <a:t>to an authorized service provider</a:t>
            </a:r>
            <a:r>
              <a:rPr lang="en-GB" dirty="0" smtClean="0"/>
              <a:t>.</a:t>
            </a:r>
            <a:endParaRPr lang="en-GB" dirty="0"/>
          </a:p>
          <a:p>
            <a:endParaRPr lang="en-GB" dirty="0"/>
          </a:p>
        </p:txBody>
      </p:sp>
    </p:spTree>
    <p:extLst>
      <p:ext uri="{BB962C8B-B14F-4D97-AF65-F5344CB8AC3E}">
        <p14:creationId xmlns:p14="http://schemas.microsoft.com/office/powerpoint/2010/main" val="13294238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252941" y="203201"/>
            <a:ext cx="11853333" cy="493183"/>
          </a:xfrm>
        </p:spPr>
        <p:txBody>
          <a:bodyPr/>
          <a:lstStyle/>
          <a:p>
            <a:r>
              <a:rPr lang="en-US" dirty="0"/>
              <a:t>Proposed SID: </a:t>
            </a:r>
            <a:r>
              <a:rPr lang="en-US" dirty="0" smtClean="0"/>
              <a:t>5G System Evolution for AI/ML-based Services (5SEAS)</a:t>
            </a:r>
            <a:endParaRPr lang="en-US" dirty="0"/>
          </a:p>
        </p:txBody>
      </p:sp>
      <p:sp>
        <p:nvSpPr>
          <p:cNvPr id="62" name="내용 개체 틀 2"/>
          <p:cNvSpPr txBox="1">
            <a:spLocks/>
          </p:cNvSpPr>
          <p:nvPr/>
        </p:nvSpPr>
        <p:spPr>
          <a:xfrm>
            <a:off x="338667" y="880774"/>
            <a:ext cx="11680015" cy="5537444"/>
          </a:xfrm>
          <a:prstGeom prst="rect">
            <a:avLst/>
          </a:prstGeom>
        </p:spPr>
        <p:txBody>
          <a:bodyPr vert="horz" lIns="91440" tIns="45720" rIns="91440" bIns="45720" rtlCol="0">
            <a:noAutofit/>
          </a:bodyPr>
          <a:lstStyle>
            <a:lvl1pPr marL="268288" indent="-268288" algn="l" defTabSz="914400" rtl="0" eaLnBrk="1" latinLnBrk="0" hangingPunct="1">
              <a:lnSpc>
                <a:spcPct val="120000"/>
              </a:lnSpc>
              <a:spcBef>
                <a:spcPts val="0"/>
              </a:spcBef>
              <a:buClr>
                <a:schemeClr val="accent5">
                  <a:lumMod val="75000"/>
                </a:schemeClr>
              </a:buClr>
              <a:buFont typeface="Verdana" panose="020B0604030504040204" pitchFamily="34" charset="0"/>
              <a:buChar char="◊"/>
              <a:defRPr sz="1800" kern="1200" baseline="0">
                <a:solidFill>
                  <a:schemeClr val="tx1"/>
                </a:solidFill>
                <a:latin typeface="+mn-lt"/>
                <a:ea typeface="+mn-ea"/>
                <a:cs typeface="+mn-cs"/>
              </a:defRPr>
            </a:lvl1pPr>
            <a:lvl2pPr marL="627063" indent="-271463" algn="l" defTabSz="914400" rtl="0" eaLnBrk="1" latinLnBrk="0" hangingPunct="1">
              <a:lnSpc>
                <a:spcPct val="120000"/>
              </a:lnSpc>
              <a:spcBef>
                <a:spcPts val="0"/>
              </a:spcBef>
              <a:buClr>
                <a:schemeClr val="accent5">
                  <a:lumMod val="75000"/>
                </a:schemeClr>
              </a:buClr>
              <a:buFont typeface="Symbol" panose="05050102010706020507" pitchFamily="18" charset="2"/>
              <a:buChar char=""/>
              <a:defRPr sz="1600" kern="1200" baseline="0">
                <a:solidFill>
                  <a:schemeClr val="tx1"/>
                </a:solidFill>
                <a:latin typeface="+mn-lt"/>
                <a:ea typeface="+mn-ea"/>
                <a:cs typeface="+mn-cs"/>
              </a:defRPr>
            </a:lvl2pPr>
            <a:lvl3pPr marL="896938" indent="-177800" algn="l" defTabSz="914400" rtl="0" eaLnBrk="1" latinLnBrk="0" hangingPunct="1">
              <a:lnSpc>
                <a:spcPct val="120000"/>
              </a:lnSpc>
              <a:spcBef>
                <a:spcPts val="0"/>
              </a:spcBef>
              <a:buClr>
                <a:schemeClr val="accent5">
                  <a:lumMod val="75000"/>
                </a:schemeClr>
              </a:buClr>
              <a:buFont typeface="Wingdings" panose="05000000000000000000" pitchFamily="2" charset="2"/>
              <a:buChar char="§"/>
              <a:defRPr sz="1400" kern="1200" baseline="0">
                <a:solidFill>
                  <a:schemeClr val="tx1"/>
                </a:solidFill>
                <a:latin typeface="+mn-lt"/>
                <a:ea typeface="+mn-ea"/>
                <a:cs typeface="+mn-cs"/>
              </a:defRPr>
            </a:lvl3pPr>
            <a:lvl4pPr marL="1165225" indent="-177800" algn="l" defTabSz="914400" rtl="0" eaLnBrk="1" latinLnBrk="0" hangingPunct="1">
              <a:lnSpc>
                <a:spcPct val="120000"/>
              </a:lnSpc>
              <a:spcBef>
                <a:spcPts val="0"/>
              </a:spcBef>
              <a:buClr>
                <a:schemeClr val="accent5">
                  <a:lumMod val="75000"/>
                </a:schemeClr>
              </a:buClr>
              <a:buFont typeface="Arial" panose="020B0604020202020204" pitchFamily="34" charset="0"/>
              <a:buChar char="•"/>
              <a:tabLst>
                <a:tab pos="1165225" algn="l"/>
              </a:tabLst>
              <a:defRPr sz="1400" kern="1200" baseline="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sz="2000" dirty="0" smtClean="0">
                <a:latin typeface="Calibri" panose="020F0502020204030204" pitchFamily="34" charset="0"/>
                <a:cs typeface="Calibri" panose="020F0502020204030204" pitchFamily="34" charset="0"/>
              </a:rPr>
              <a:t>Background</a:t>
            </a:r>
          </a:p>
          <a:p>
            <a:pPr lvl="1"/>
            <a:r>
              <a:rPr lang="en-GB" altLang="ko-KR" sz="1800" dirty="0" smtClean="0"/>
              <a:t>Device-based AI/ML </a:t>
            </a:r>
            <a:r>
              <a:rPr lang="en-GB" altLang="ko-KR" sz="1800" dirty="0"/>
              <a:t>training/inference </a:t>
            </a:r>
            <a:r>
              <a:rPr lang="en-GB" altLang="ko-KR" sz="1800" dirty="0" smtClean="0"/>
              <a:t>is expected to be </a:t>
            </a:r>
            <a:r>
              <a:rPr lang="en-GB" altLang="ko-KR" sz="1800" dirty="0"/>
              <a:t>used for </a:t>
            </a:r>
            <a:r>
              <a:rPr lang="en-GB" altLang="ko-KR" sz="1800" dirty="0" smtClean="0"/>
              <a:t>both </a:t>
            </a:r>
            <a:br>
              <a:rPr lang="en-GB" altLang="ko-KR" sz="1800" dirty="0" smtClean="0"/>
            </a:br>
            <a:r>
              <a:rPr lang="en-GB" altLang="ko-KR" sz="1800" dirty="0" smtClean="0"/>
              <a:t>1</a:t>
            </a:r>
            <a:r>
              <a:rPr lang="en-GB" altLang="ko-KR" sz="1800" dirty="0"/>
              <a:t>) </a:t>
            </a:r>
            <a:r>
              <a:rPr lang="en-GB" altLang="ko-KR" sz="1800" dirty="0" smtClean="0"/>
              <a:t>performance optimization in NW domain</a:t>
            </a:r>
            <a:br>
              <a:rPr lang="en-GB" altLang="ko-KR" sz="1800" dirty="0" smtClean="0"/>
            </a:br>
            <a:r>
              <a:rPr lang="en-GB" altLang="ko-KR" sz="1800" dirty="0" smtClean="0"/>
              <a:t>2</a:t>
            </a:r>
            <a:r>
              <a:rPr lang="en-GB" altLang="ko-KR" sz="1800" dirty="0"/>
              <a:t>) AI-based </a:t>
            </a:r>
            <a:r>
              <a:rPr lang="en-GB" altLang="ko-KR" sz="1800" dirty="0" smtClean="0"/>
              <a:t>service </a:t>
            </a:r>
            <a:r>
              <a:rPr lang="en-GB" altLang="ko-KR" sz="1800" dirty="0"/>
              <a:t>(e.g</a:t>
            </a:r>
            <a:r>
              <a:rPr lang="en-GB" altLang="ko-KR" sz="1800" dirty="0" smtClean="0"/>
              <a:t>. connected car, voice/image recognition) in application domain</a:t>
            </a:r>
            <a:endParaRPr lang="en-GB" altLang="ko-KR" sz="1800" dirty="0"/>
          </a:p>
          <a:p>
            <a:pPr lvl="1"/>
            <a:r>
              <a:rPr lang="en-US" altLang="ko-KR" sz="1800" dirty="0" smtClean="0"/>
              <a:t>Data for AI-based services (model, training data) may require different </a:t>
            </a:r>
            <a:r>
              <a:rPr lang="en-US" altLang="ko-KR" sz="1800" dirty="0" err="1" smtClean="0"/>
              <a:t>QoS</a:t>
            </a:r>
            <a:r>
              <a:rPr lang="en-US" altLang="ko-KR" sz="1800" dirty="0" smtClean="0"/>
              <a:t> treatment from other internet traffic</a:t>
            </a:r>
          </a:p>
          <a:p>
            <a:pPr lvl="1"/>
            <a:r>
              <a:rPr lang="en-US" altLang="ko-KR" sz="1800" dirty="0" smtClean="0"/>
              <a:t>Rel-17 </a:t>
            </a:r>
            <a:r>
              <a:rPr lang="en-US" altLang="ko-KR" sz="1800" dirty="0"/>
              <a:t>5GS plans to support </a:t>
            </a:r>
            <a:r>
              <a:rPr lang="en-US" altLang="ko-KR" sz="1800" dirty="0" smtClean="0"/>
              <a:t>AI/</a:t>
            </a:r>
            <a:r>
              <a:rPr lang="en-GB" altLang="ko-KR" sz="1800" dirty="0" smtClean="0"/>
              <a:t>ML training and inference as sub-functions of NWDAF, whereas there </a:t>
            </a:r>
            <a:r>
              <a:rPr lang="en-GB" altLang="ko-KR" sz="1800" dirty="0"/>
              <a:t>is no support for </a:t>
            </a:r>
            <a:r>
              <a:rPr lang="en-GB" altLang="ko-KR" sz="1800" dirty="0" smtClean="0"/>
              <a:t>device-based </a:t>
            </a:r>
            <a:r>
              <a:rPr lang="en-GB" altLang="ko-KR" sz="1800" dirty="0"/>
              <a:t>ML </a:t>
            </a:r>
            <a:r>
              <a:rPr lang="en-GB" altLang="ko-KR" sz="1800" dirty="0" smtClean="0"/>
              <a:t>training/inference and inference </a:t>
            </a:r>
            <a:r>
              <a:rPr lang="en-GB" altLang="ko-KR" sz="1800" dirty="0"/>
              <a:t>feedback from UE to the network or vice </a:t>
            </a:r>
            <a:r>
              <a:rPr lang="en-GB" altLang="ko-KR" sz="1800" dirty="0" smtClean="0"/>
              <a:t>versa</a:t>
            </a:r>
          </a:p>
          <a:p>
            <a:r>
              <a:rPr lang="en-US" altLang="ko-KR" sz="2000" dirty="0" smtClean="0">
                <a:latin typeface="Calibri" panose="020F0502020204030204" pitchFamily="34" charset="0"/>
                <a:cs typeface="Calibri" panose="020F0502020204030204" pitchFamily="34" charset="0"/>
              </a:rPr>
              <a:t>Required improvements </a:t>
            </a:r>
          </a:p>
          <a:p>
            <a:pPr lvl="1"/>
            <a:r>
              <a:rPr lang="en-US" altLang="ko-KR" sz="1800" dirty="0" smtClean="0">
                <a:latin typeface="Calibri" panose="020F0502020204030204" pitchFamily="34" charset="0"/>
                <a:cs typeface="Calibri" panose="020F0502020204030204" pitchFamily="34" charset="0"/>
              </a:rPr>
              <a:t>Architecture/functional </a:t>
            </a:r>
            <a:r>
              <a:rPr lang="en-US" altLang="ko-KR" sz="1800" dirty="0">
                <a:latin typeface="Calibri" panose="020F0502020204030204" pitchFamily="34" charset="0"/>
                <a:cs typeface="Calibri" panose="020F0502020204030204" pitchFamily="34" charset="0"/>
              </a:rPr>
              <a:t>improvement to support for device-based </a:t>
            </a:r>
            <a:r>
              <a:rPr lang="en-US" altLang="ko-KR" sz="1800" dirty="0" smtClean="0">
                <a:latin typeface="Calibri" panose="020F0502020204030204" pitchFamily="34" charset="0"/>
                <a:cs typeface="Calibri" panose="020F0502020204030204" pitchFamily="34" charset="0"/>
              </a:rPr>
              <a:t>AI/ML training/inference </a:t>
            </a:r>
            <a:r>
              <a:rPr lang="en-US" altLang="ko-KR" sz="1500" dirty="0" smtClean="0">
                <a:latin typeface="Calibri" panose="020F0502020204030204" pitchFamily="34" charset="0"/>
                <a:cs typeface="Calibri" panose="020F0502020204030204" pitchFamily="34" charset="0"/>
              </a:rPr>
              <a:t>(e.g. split/federated learning)</a:t>
            </a:r>
            <a:endParaRPr lang="en-US" altLang="ko-KR" sz="1500" dirty="0">
              <a:latin typeface="Calibri" panose="020F0502020204030204" pitchFamily="34" charset="0"/>
              <a:cs typeface="Calibri" panose="020F0502020204030204" pitchFamily="34" charset="0"/>
            </a:endParaRPr>
          </a:p>
          <a:p>
            <a:pPr lvl="1"/>
            <a:r>
              <a:rPr lang="en-US" altLang="ko-KR" sz="1800" dirty="0" smtClean="0">
                <a:latin typeface="Calibri" panose="020F0502020204030204" pitchFamily="34" charset="0"/>
                <a:cs typeface="Calibri" panose="020F0502020204030204" pitchFamily="34" charset="0"/>
              </a:rPr>
              <a:t>Support </a:t>
            </a:r>
            <a:r>
              <a:rPr lang="en-US" altLang="ko-KR" sz="1800" dirty="0">
                <a:latin typeface="Calibri" panose="020F0502020204030204" pitchFamily="34" charset="0"/>
                <a:cs typeface="Calibri" panose="020F0502020204030204" pitchFamily="34" charset="0"/>
              </a:rPr>
              <a:t>exposure of network status information (network load, congestion, etc</a:t>
            </a:r>
            <a:r>
              <a:rPr lang="en-US" altLang="ko-KR" sz="1800" dirty="0" smtClean="0">
                <a:latin typeface="Calibri" panose="020F0502020204030204" pitchFamily="34" charset="0"/>
                <a:cs typeface="Calibri" panose="020F0502020204030204" pitchFamily="34" charset="0"/>
              </a:rPr>
              <a:t>.) to enhance UE AI/ML performance</a:t>
            </a:r>
          </a:p>
          <a:p>
            <a:pPr lvl="1"/>
            <a:r>
              <a:rPr lang="en-US" altLang="ko-KR" sz="1800" dirty="0" smtClean="0">
                <a:latin typeface="Calibri" panose="020F0502020204030204" pitchFamily="34" charset="0"/>
                <a:cs typeface="Calibri" panose="020F0502020204030204" pitchFamily="34" charset="0"/>
              </a:rPr>
              <a:t>Framework for </a:t>
            </a:r>
            <a:r>
              <a:rPr lang="en-GB" altLang="ko-KR" sz="1800" dirty="0" smtClean="0"/>
              <a:t>network </a:t>
            </a:r>
            <a:r>
              <a:rPr lang="en-GB" altLang="ko-KR" sz="1800" dirty="0"/>
              <a:t>distributed learning across different 5GS entities (e.g. UE, 5GC NF, AF).</a:t>
            </a:r>
            <a:endParaRPr lang="en-US" altLang="ko-KR" sz="1800" dirty="0" smtClean="0">
              <a:latin typeface="Calibri" panose="020F0502020204030204" pitchFamily="34" charset="0"/>
              <a:cs typeface="Calibri" panose="020F0502020204030204" pitchFamily="34" charset="0"/>
            </a:endParaRPr>
          </a:p>
          <a:p>
            <a:pPr lvl="1"/>
            <a:endParaRPr lang="en-US" altLang="ko-KR" sz="1800" dirty="0" smtClean="0">
              <a:latin typeface="Calibri" panose="020F0502020204030204" pitchFamily="34" charset="0"/>
              <a:cs typeface="Calibri" panose="020F0502020204030204" pitchFamily="34" charset="0"/>
            </a:endParaRPr>
          </a:p>
          <a:p>
            <a:pPr lvl="1"/>
            <a:endParaRPr lang="en-US" altLang="ko-KR" dirty="0">
              <a:latin typeface="Calibri" panose="020F0502020204030204" pitchFamily="34" charset="0"/>
              <a:cs typeface="Calibri" panose="020F0502020204030204" pitchFamily="34" charset="0"/>
            </a:endParaRPr>
          </a:p>
        </p:txBody>
      </p:sp>
      <p:sp>
        <p:nvSpPr>
          <p:cNvPr id="12" name="직사각형 11"/>
          <p:cNvSpPr/>
          <p:nvPr/>
        </p:nvSpPr>
        <p:spPr>
          <a:xfrm>
            <a:off x="1780988" y="4737213"/>
            <a:ext cx="1735935" cy="1732087"/>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65" name="직사각형 64"/>
          <p:cNvSpPr/>
          <p:nvPr/>
        </p:nvSpPr>
        <p:spPr>
          <a:xfrm>
            <a:off x="4756637" y="4746004"/>
            <a:ext cx="2239109" cy="1723296"/>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9" name="직사각형 68"/>
          <p:cNvSpPr/>
          <p:nvPr/>
        </p:nvSpPr>
        <p:spPr>
          <a:xfrm>
            <a:off x="8314592" y="4690686"/>
            <a:ext cx="1611924" cy="1778614"/>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6" name="직사각형 75"/>
          <p:cNvSpPr/>
          <p:nvPr/>
        </p:nvSpPr>
        <p:spPr>
          <a:xfrm>
            <a:off x="6166990" y="5490040"/>
            <a:ext cx="583712" cy="446211"/>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smtClean="0">
                <a:solidFill>
                  <a:schemeClr val="tx1"/>
                </a:solidFill>
              </a:rPr>
              <a:t>NEF/</a:t>
            </a:r>
          </a:p>
          <a:p>
            <a:pPr algn="ctr"/>
            <a:r>
              <a:rPr lang="en-US" altLang="ko-KR" sz="1200" dirty="0" smtClean="0">
                <a:solidFill>
                  <a:schemeClr val="tx1"/>
                </a:solidFill>
              </a:rPr>
              <a:t>SMF</a:t>
            </a:r>
          </a:p>
        </p:txBody>
      </p:sp>
      <p:sp>
        <p:nvSpPr>
          <p:cNvPr id="79" name="직사각형 78"/>
          <p:cNvSpPr/>
          <p:nvPr/>
        </p:nvSpPr>
        <p:spPr>
          <a:xfrm>
            <a:off x="5341549" y="4957309"/>
            <a:ext cx="1528396" cy="446211"/>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smtClean="0">
                <a:solidFill>
                  <a:schemeClr val="tx1"/>
                </a:solidFill>
              </a:rPr>
              <a:t>5GC NF</a:t>
            </a:r>
            <a:br>
              <a:rPr lang="en-US" altLang="ko-KR" sz="1200" dirty="0" smtClean="0">
                <a:solidFill>
                  <a:schemeClr val="tx1"/>
                </a:solidFill>
              </a:rPr>
            </a:br>
            <a:r>
              <a:rPr lang="en-US" altLang="ko-KR" sz="1200" dirty="0" smtClean="0">
                <a:solidFill>
                  <a:schemeClr val="tx1"/>
                </a:solidFill>
              </a:rPr>
              <a:t>(AF, NEF, NWDAF, …)</a:t>
            </a:r>
            <a:endParaRPr lang="ko-KR" altLang="en-US" sz="1200" dirty="0">
              <a:solidFill>
                <a:schemeClr val="tx1"/>
              </a:solidFill>
            </a:endParaRPr>
          </a:p>
        </p:txBody>
      </p:sp>
      <p:sp>
        <p:nvSpPr>
          <p:cNvPr id="81" name="직사각형 80"/>
          <p:cNvSpPr/>
          <p:nvPr/>
        </p:nvSpPr>
        <p:spPr>
          <a:xfrm>
            <a:off x="5251021" y="5859810"/>
            <a:ext cx="700699" cy="368059"/>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smtClean="0">
                <a:solidFill>
                  <a:schemeClr val="tx1"/>
                </a:solidFill>
              </a:rPr>
              <a:t>UPF</a:t>
            </a:r>
            <a:endParaRPr lang="ko-KR" altLang="en-US" sz="1200" dirty="0">
              <a:solidFill>
                <a:schemeClr val="tx1"/>
              </a:solidFill>
            </a:endParaRPr>
          </a:p>
        </p:txBody>
      </p:sp>
      <p:cxnSp>
        <p:nvCxnSpPr>
          <p:cNvPr id="39" name="직선 연결선 38"/>
          <p:cNvCxnSpPr>
            <a:endCxn id="76" idx="3"/>
          </p:cNvCxnSpPr>
          <p:nvPr/>
        </p:nvCxnSpPr>
        <p:spPr>
          <a:xfrm flipH="1">
            <a:off x="6750702" y="5713144"/>
            <a:ext cx="1944891" cy="2"/>
          </a:xfrm>
          <a:prstGeom prst="line">
            <a:avLst/>
          </a:pr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9" name="직선 연결선 48"/>
          <p:cNvCxnSpPr>
            <a:stCxn id="81" idx="0"/>
            <a:endCxn id="76" idx="1"/>
          </p:cNvCxnSpPr>
          <p:nvPr/>
        </p:nvCxnSpPr>
        <p:spPr>
          <a:xfrm flipV="1">
            <a:off x="5601371" y="5713146"/>
            <a:ext cx="565619" cy="146664"/>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직선 연결선 60"/>
          <p:cNvCxnSpPr>
            <a:endCxn id="81" idx="3"/>
          </p:cNvCxnSpPr>
          <p:nvPr/>
        </p:nvCxnSpPr>
        <p:spPr>
          <a:xfrm flipH="1">
            <a:off x="5951720" y="6043840"/>
            <a:ext cx="2743873" cy="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92" name="직선 화살표 연결선 91"/>
          <p:cNvCxnSpPr>
            <a:stCxn id="81" idx="1"/>
          </p:cNvCxnSpPr>
          <p:nvPr/>
        </p:nvCxnSpPr>
        <p:spPr>
          <a:xfrm flipH="1">
            <a:off x="2787019" y="6043840"/>
            <a:ext cx="2464002" cy="0"/>
          </a:xfrm>
          <a:prstGeom prst="straightConnector1">
            <a:avLst/>
          </a:prstGeom>
          <a:ln>
            <a:solidFill>
              <a:schemeClr val="accent2">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4" name="직선 연결선 93"/>
          <p:cNvCxnSpPr>
            <a:stCxn id="79" idx="1"/>
          </p:cNvCxnSpPr>
          <p:nvPr/>
        </p:nvCxnSpPr>
        <p:spPr>
          <a:xfrm flipH="1">
            <a:off x="3255271" y="5180415"/>
            <a:ext cx="2086278" cy="0"/>
          </a:xfrm>
          <a:prstGeom prst="line">
            <a:avLst/>
          </a:pr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7" name="TextBox 96"/>
          <p:cNvSpPr txBox="1"/>
          <p:nvPr/>
        </p:nvSpPr>
        <p:spPr>
          <a:xfrm>
            <a:off x="8765931" y="4690686"/>
            <a:ext cx="910961" cy="276999"/>
          </a:xfrm>
          <a:prstGeom prst="rect">
            <a:avLst/>
          </a:prstGeom>
          <a:noFill/>
        </p:spPr>
        <p:txBody>
          <a:bodyPr wrap="square" rtlCol="0">
            <a:spAutoFit/>
          </a:bodyPr>
          <a:lstStyle/>
          <a:p>
            <a:r>
              <a:rPr lang="en-US" altLang="ko-KR" sz="1200" dirty="0" smtClean="0"/>
              <a:t>Data NW</a:t>
            </a:r>
            <a:endParaRPr lang="ko-KR" altLang="en-US" sz="1200" dirty="0"/>
          </a:p>
        </p:txBody>
      </p:sp>
      <p:sp>
        <p:nvSpPr>
          <p:cNvPr id="100" name="TextBox 99"/>
          <p:cNvSpPr txBox="1"/>
          <p:nvPr/>
        </p:nvSpPr>
        <p:spPr>
          <a:xfrm>
            <a:off x="5686875" y="4721683"/>
            <a:ext cx="442750" cy="276999"/>
          </a:xfrm>
          <a:prstGeom prst="rect">
            <a:avLst/>
          </a:prstGeom>
          <a:noFill/>
        </p:spPr>
        <p:txBody>
          <a:bodyPr wrap="none" rtlCol="0">
            <a:spAutoFit/>
          </a:bodyPr>
          <a:lstStyle/>
          <a:p>
            <a:r>
              <a:rPr lang="en-US" altLang="ko-KR" sz="1200" dirty="0" smtClean="0"/>
              <a:t>5GC</a:t>
            </a:r>
            <a:endParaRPr lang="ko-KR" altLang="en-US" sz="1200" dirty="0"/>
          </a:p>
        </p:txBody>
      </p:sp>
      <p:sp>
        <p:nvSpPr>
          <p:cNvPr id="101" name="TextBox 100"/>
          <p:cNvSpPr txBox="1"/>
          <p:nvPr/>
        </p:nvSpPr>
        <p:spPr>
          <a:xfrm>
            <a:off x="2486270" y="4746004"/>
            <a:ext cx="359394" cy="276999"/>
          </a:xfrm>
          <a:prstGeom prst="rect">
            <a:avLst/>
          </a:prstGeom>
          <a:noFill/>
        </p:spPr>
        <p:txBody>
          <a:bodyPr wrap="none" rtlCol="0">
            <a:spAutoFit/>
          </a:bodyPr>
          <a:lstStyle/>
          <a:p>
            <a:r>
              <a:rPr lang="en-US" altLang="ko-KR" sz="1200" dirty="0" smtClean="0"/>
              <a:t>UE</a:t>
            </a:r>
            <a:endParaRPr lang="ko-KR" altLang="en-US" sz="1200" dirty="0"/>
          </a:p>
        </p:txBody>
      </p:sp>
      <p:cxnSp>
        <p:nvCxnSpPr>
          <p:cNvPr id="107" name="직선 연결선 106"/>
          <p:cNvCxnSpPr>
            <a:endCxn id="79" idx="3"/>
          </p:cNvCxnSpPr>
          <p:nvPr/>
        </p:nvCxnSpPr>
        <p:spPr>
          <a:xfrm flipH="1">
            <a:off x="6869945" y="5180415"/>
            <a:ext cx="1804482" cy="0"/>
          </a:xfrm>
          <a:prstGeom prst="line">
            <a:avLst/>
          </a:prstGeom>
          <a:ln>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70" name="직사각형 69"/>
          <p:cNvSpPr/>
          <p:nvPr/>
        </p:nvSpPr>
        <p:spPr>
          <a:xfrm>
            <a:off x="8674426" y="5036154"/>
            <a:ext cx="892256" cy="1254731"/>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smtClean="0">
                <a:solidFill>
                  <a:schemeClr val="tx1"/>
                </a:solidFill>
              </a:rPr>
              <a:t>AI-based</a:t>
            </a:r>
          </a:p>
          <a:p>
            <a:pPr algn="ctr"/>
            <a:r>
              <a:rPr lang="en-US" altLang="ko-KR" sz="1200" dirty="0" smtClean="0">
                <a:solidFill>
                  <a:schemeClr val="tx1"/>
                </a:solidFill>
              </a:rPr>
              <a:t>Application</a:t>
            </a:r>
          </a:p>
          <a:p>
            <a:pPr algn="ctr"/>
            <a:r>
              <a:rPr lang="en-US" altLang="ko-KR" sz="1200" dirty="0" smtClean="0">
                <a:solidFill>
                  <a:schemeClr val="tx1"/>
                </a:solidFill>
              </a:rPr>
              <a:t>Service</a:t>
            </a:r>
            <a:endParaRPr lang="ko-KR" altLang="en-US" sz="1200" dirty="0">
              <a:solidFill>
                <a:schemeClr val="tx1"/>
              </a:solidFill>
            </a:endParaRPr>
          </a:p>
        </p:txBody>
      </p:sp>
      <p:sp>
        <p:nvSpPr>
          <p:cNvPr id="111" name="TextBox 110"/>
          <p:cNvSpPr txBox="1"/>
          <p:nvPr/>
        </p:nvSpPr>
        <p:spPr>
          <a:xfrm>
            <a:off x="6952012" y="5459363"/>
            <a:ext cx="1467068" cy="253916"/>
          </a:xfrm>
          <a:prstGeom prst="rect">
            <a:avLst/>
          </a:prstGeom>
          <a:noFill/>
        </p:spPr>
        <p:txBody>
          <a:bodyPr wrap="none" rtlCol="0">
            <a:spAutoFit/>
          </a:bodyPr>
          <a:lstStyle/>
          <a:p>
            <a:r>
              <a:rPr lang="en-US" altLang="ko-KR" sz="1050" dirty="0" err="1" smtClean="0">
                <a:solidFill>
                  <a:schemeClr val="accent1">
                    <a:lumMod val="75000"/>
                  </a:schemeClr>
                </a:solidFill>
              </a:rPr>
              <a:t>Req</a:t>
            </a:r>
            <a:r>
              <a:rPr lang="en-US" altLang="ko-KR" sz="1050" dirty="0" smtClean="0">
                <a:solidFill>
                  <a:schemeClr val="accent1">
                    <a:lumMod val="75000"/>
                  </a:schemeClr>
                </a:solidFill>
              </a:rPr>
              <a:t> for AI data transfer</a:t>
            </a:r>
            <a:endParaRPr lang="ko-KR" altLang="en-US" sz="1050" dirty="0">
              <a:solidFill>
                <a:schemeClr val="accent1">
                  <a:lumMod val="75000"/>
                </a:schemeClr>
              </a:solidFill>
            </a:endParaRPr>
          </a:p>
        </p:txBody>
      </p:sp>
      <p:sp>
        <p:nvSpPr>
          <p:cNvPr id="113" name="TextBox 112"/>
          <p:cNvSpPr txBox="1"/>
          <p:nvPr/>
        </p:nvSpPr>
        <p:spPr>
          <a:xfrm>
            <a:off x="7026210" y="5823034"/>
            <a:ext cx="1335622" cy="253916"/>
          </a:xfrm>
          <a:prstGeom prst="rect">
            <a:avLst/>
          </a:prstGeom>
          <a:noFill/>
        </p:spPr>
        <p:txBody>
          <a:bodyPr wrap="none" rtlCol="0">
            <a:spAutoFit/>
          </a:bodyPr>
          <a:lstStyle/>
          <a:p>
            <a:r>
              <a:rPr lang="en-US" altLang="ko-KR" sz="1050" dirty="0" smtClean="0"/>
              <a:t>AI data (in container)</a:t>
            </a:r>
            <a:endParaRPr lang="ko-KR" altLang="en-US" sz="1050" dirty="0"/>
          </a:p>
        </p:txBody>
      </p:sp>
      <p:sp>
        <p:nvSpPr>
          <p:cNvPr id="114" name="TextBox 113"/>
          <p:cNvSpPr txBox="1"/>
          <p:nvPr/>
        </p:nvSpPr>
        <p:spPr>
          <a:xfrm>
            <a:off x="6850885" y="4956448"/>
            <a:ext cx="1734770" cy="253916"/>
          </a:xfrm>
          <a:prstGeom prst="rect">
            <a:avLst/>
          </a:prstGeom>
          <a:noFill/>
        </p:spPr>
        <p:txBody>
          <a:bodyPr wrap="none" rtlCol="0">
            <a:spAutoFit/>
          </a:bodyPr>
          <a:lstStyle/>
          <a:p>
            <a:r>
              <a:rPr lang="en-US" altLang="ko-KR" sz="1050" dirty="0" smtClean="0">
                <a:solidFill>
                  <a:schemeClr val="accent1">
                    <a:lumMod val="75000"/>
                  </a:schemeClr>
                </a:solidFill>
              </a:rPr>
              <a:t>Expose network status to AS</a:t>
            </a:r>
            <a:endParaRPr lang="ko-KR" altLang="en-US" sz="1050" dirty="0">
              <a:solidFill>
                <a:schemeClr val="accent1">
                  <a:lumMod val="75000"/>
                </a:schemeClr>
              </a:solidFill>
            </a:endParaRPr>
          </a:p>
        </p:txBody>
      </p:sp>
      <p:sp>
        <p:nvSpPr>
          <p:cNvPr id="115" name="TextBox 114"/>
          <p:cNvSpPr txBox="1"/>
          <p:nvPr/>
        </p:nvSpPr>
        <p:spPr>
          <a:xfrm>
            <a:off x="3360311" y="4954851"/>
            <a:ext cx="1750252" cy="253916"/>
          </a:xfrm>
          <a:prstGeom prst="rect">
            <a:avLst/>
          </a:prstGeom>
          <a:noFill/>
        </p:spPr>
        <p:txBody>
          <a:bodyPr wrap="square" rtlCol="0">
            <a:spAutoFit/>
          </a:bodyPr>
          <a:lstStyle/>
          <a:p>
            <a:r>
              <a:rPr lang="en-US" altLang="ko-KR" sz="1050" dirty="0" smtClean="0">
                <a:solidFill>
                  <a:schemeClr val="accent1">
                    <a:lumMod val="75000"/>
                  </a:schemeClr>
                </a:solidFill>
              </a:rPr>
              <a:t>Expose network status to UE</a:t>
            </a:r>
            <a:endParaRPr lang="ko-KR" altLang="en-US" sz="1050" dirty="0">
              <a:solidFill>
                <a:schemeClr val="accent1">
                  <a:lumMod val="75000"/>
                </a:schemeClr>
              </a:solidFill>
            </a:endParaRPr>
          </a:p>
        </p:txBody>
      </p:sp>
      <p:sp>
        <p:nvSpPr>
          <p:cNvPr id="13" name="직사각형 12"/>
          <p:cNvSpPr/>
          <p:nvPr/>
        </p:nvSpPr>
        <p:spPr>
          <a:xfrm>
            <a:off x="2076665" y="5044574"/>
            <a:ext cx="1178605" cy="12463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smtClean="0">
                <a:solidFill>
                  <a:schemeClr val="tx1"/>
                </a:solidFill>
              </a:rPr>
              <a:t>On-device </a:t>
            </a:r>
          </a:p>
          <a:p>
            <a:pPr algn="ctr"/>
            <a:r>
              <a:rPr lang="en-US" altLang="ko-KR" sz="1200" dirty="0" smtClean="0">
                <a:solidFill>
                  <a:schemeClr val="tx1"/>
                </a:solidFill>
              </a:rPr>
              <a:t>ML Training/</a:t>
            </a:r>
          </a:p>
          <a:p>
            <a:pPr algn="ctr"/>
            <a:r>
              <a:rPr lang="en-US" altLang="ko-KR" sz="1200" dirty="0" smtClean="0">
                <a:solidFill>
                  <a:schemeClr val="tx1"/>
                </a:solidFill>
              </a:rPr>
              <a:t>Inference</a:t>
            </a:r>
          </a:p>
          <a:p>
            <a:pPr algn="ctr"/>
            <a:r>
              <a:rPr lang="en-US" altLang="ko-KR" sz="1200" dirty="0" smtClean="0">
                <a:solidFill>
                  <a:schemeClr val="tx1"/>
                </a:solidFill>
              </a:rPr>
              <a:t>(task offloading, Federation Learning)</a:t>
            </a:r>
          </a:p>
        </p:txBody>
      </p:sp>
      <p:cxnSp>
        <p:nvCxnSpPr>
          <p:cNvPr id="29" name="직선 연결선 28"/>
          <p:cNvCxnSpPr/>
          <p:nvPr/>
        </p:nvCxnSpPr>
        <p:spPr>
          <a:xfrm flipH="1">
            <a:off x="3236505" y="5309111"/>
            <a:ext cx="2105044" cy="8763"/>
          </a:xfrm>
          <a:prstGeom prst="line">
            <a:avLst/>
          </a:prstGeom>
          <a:ln>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3358314" y="5309111"/>
            <a:ext cx="1983235" cy="253916"/>
          </a:xfrm>
          <a:prstGeom prst="rect">
            <a:avLst/>
          </a:prstGeom>
          <a:noFill/>
        </p:spPr>
        <p:txBody>
          <a:bodyPr wrap="none" rtlCol="0">
            <a:spAutoFit/>
          </a:bodyPr>
          <a:lstStyle/>
          <a:p>
            <a:r>
              <a:rPr lang="en-US" altLang="ko-KR" sz="1050" dirty="0" smtClean="0">
                <a:solidFill>
                  <a:schemeClr val="accent1">
                    <a:lumMod val="75000"/>
                  </a:schemeClr>
                </a:solidFill>
              </a:rPr>
              <a:t>Feedback of AI/ML performance </a:t>
            </a:r>
            <a:endParaRPr lang="ko-KR" altLang="en-US" sz="1050" dirty="0">
              <a:solidFill>
                <a:schemeClr val="accent1">
                  <a:lumMod val="75000"/>
                </a:schemeClr>
              </a:solidFill>
            </a:endParaRPr>
          </a:p>
        </p:txBody>
      </p:sp>
    </p:spTree>
    <p:extLst>
      <p:ext uri="{BB962C8B-B14F-4D97-AF65-F5344CB8AC3E}">
        <p14:creationId xmlns:p14="http://schemas.microsoft.com/office/powerpoint/2010/main" val="7465999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5SEAS Objectives</a:t>
            </a:r>
            <a:endParaRPr lang="en-GB" dirty="0"/>
          </a:p>
        </p:txBody>
      </p:sp>
      <p:sp>
        <p:nvSpPr>
          <p:cNvPr id="3" name="Content Placeholder 2"/>
          <p:cNvSpPr>
            <a:spLocks noGrp="1"/>
          </p:cNvSpPr>
          <p:nvPr>
            <p:ph idx="1"/>
          </p:nvPr>
        </p:nvSpPr>
        <p:spPr/>
        <p:txBody>
          <a:bodyPr/>
          <a:lstStyle/>
          <a:p>
            <a:r>
              <a:rPr lang="en-GB" u="sng" dirty="0" smtClean="0"/>
              <a:t>Objective </a:t>
            </a:r>
            <a:r>
              <a:rPr lang="en-GB" u="sng" dirty="0"/>
              <a:t>1</a:t>
            </a:r>
            <a:r>
              <a:rPr lang="en-GB" dirty="0"/>
              <a:t>: Architectural and functional </a:t>
            </a:r>
            <a:r>
              <a:rPr lang="en-GB" dirty="0" smtClean="0"/>
              <a:t>extensions to </a:t>
            </a:r>
            <a:r>
              <a:rPr lang="en-GB" dirty="0"/>
              <a:t>support </a:t>
            </a:r>
            <a:r>
              <a:rPr lang="en-GB" dirty="0" smtClean="0"/>
              <a:t>device-based </a:t>
            </a:r>
            <a:r>
              <a:rPr lang="en-GB" dirty="0"/>
              <a:t>ML training/inference and performance monitoring feedback in </a:t>
            </a:r>
            <a:r>
              <a:rPr lang="en-GB" dirty="0" smtClean="0"/>
              <a:t>5GS</a:t>
            </a:r>
          </a:p>
          <a:p>
            <a:pPr lvl="1"/>
            <a:r>
              <a:rPr lang="en-GB" dirty="0" smtClean="0"/>
              <a:t>Support </a:t>
            </a:r>
            <a:r>
              <a:rPr lang="en-GB" dirty="0"/>
              <a:t>an inference feedback mechanism from AI/ML model user (e.g. application client running on the UE) to the AI/ML model provider (e.g. 5GC NFs, AF). </a:t>
            </a:r>
            <a:endParaRPr lang="en-GB" dirty="0" smtClean="0"/>
          </a:p>
          <a:p>
            <a:pPr lvl="1"/>
            <a:r>
              <a:rPr lang="en-GB" dirty="0" smtClean="0"/>
              <a:t>Support </a:t>
            </a:r>
            <a:r>
              <a:rPr lang="en-GB" dirty="0"/>
              <a:t>local model training at the AI/ML model user and distribution of the local model to the AI/ML model provider. </a:t>
            </a:r>
            <a:endParaRPr lang="en-GB" dirty="0" smtClean="0"/>
          </a:p>
          <a:p>
            <a:pPr lvl="1"/>
            <a:r>
              <a:rPr lang="en-GB" dirty="0" smtClean="0"/>
              <a:t>Support </a:t>
            </a:r>
            <a:r>
              <a:rPr lang="en-GB" dirty="0"/>
              <a:t>monitoring for resource utilisation at AI/ML model user (e.g. battery, quota, etc</a:t>
            </a:r>
            <a:r>
              <a:rPr lang="en-GB" dirty="0" smtClean="0"/>
              <a:t>.). </a:t>
            </a:r>
          </a:p>
          <a:p>
            <a:endParaRPr lang="en-GB" dirty="0" smtClean="0"/>
          </a:p>
          <a:p>
            <a:r>
              <a:rPr lang="en-GB" u="sng" dirty="0" smtClean="0"/>
              <a:t>Objective </a:t>
            </a:r>
            <a:r>
              <a:rPr lang="en-GB" u="sng" dirty="0"/>
              <a:t>2</a:t>
            </a:r>
            <a:r>
              <a:rPr lang="en-GB" dirty="0"/>
              <a:t>: Enhancement of network-assisted </a:t>
            </a:r>
            <a:r>
              <a:rPr lang="en-GB" dirty="0" smtClean="0"/>
              <a:t>information/parameters</a:t>
            </a:r>
          </a:p>
          <a:p>
            <a:pPr lvl="1"/>
            <a:r>
              <a:rPr lang="en-GB" dirty="0" smtClean="0"/>
              <a:t>Support </a:t>
            </a:r>
            <a:r>
              <a:rPr lang="en-GB" dirty="0"/>
              <a:t>exposure of network status information (network load, congestion, etc</a:t>
            </a:r>
            <a:r>
              <a:rPr lang="en-GB" dirty="0" smtClean="0"/>
              <a:t>.).</a:t>
            </a:r>
          </a:p>
          <a:p>
            <a:pPr lvl="1"/>
            <a:r>
              <a:rPr lang="en-GB" dirty="0" smtClean="0"/>
              <a:t>Support </a:t>
            </a:r>
            <a:r>
              <a:rPr lang="en-GB" dirty="0"/>
              <a:t>enhanced CN-assisted parameters (e.g. expected UE activity behaviour, expected HO behaviour, expected UE mobility, etc.). </a:t>
            </a:r>
            <a:endParaRPr lang="en-GB" dirty="0" smtClean="0"/>
          </a:p>
          <a:p>
            <a:endParaRPr lang="en-GB" dirty="0"/>
          </a:p>
          <a:p>
            <a:r>
              <a:rPr lang="en-GB" u="sng" dirty="0" smtClean="0"/>
              <a:t>Objective </a:t>
            </a:r>
            <a:r>
              <a:rPr lang="en-GB" u="sng" dirty="0"/>
              <a:t>3</a:t>
            </a:r>
            <a:r>
              <a:rPr lang="en-GB" dirty="0"/>
              <a:t>: Functional enhancements such as partitioning, aggregation, distribution, and execution of AI/ML models, to support network distributed learning across different 5GS entities (e.g. UE, 5GC NF, AF).</a:t>
            </a:r>
          </a:p>
        </p:txBody>
      </p:sp>
    </p:spTree>
    <p:extLst>
      <p:ext uri="{BB962C8B-B14F-4D97-AF65-F5344CB8AC3E}">
        <p14:creationId xmlns:p14="http://schemas.microsoft.com/office/powerpoint/2010/main" val="3250177767"/>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53278</TotalTime>
  <Words>639</Words>
  <Application>Microsoft Office PowerPoint</Application>
  <PresentationFormat>Widescreen</PresentationFormat>
  <Paragraphs>61</Paragraphs>
  <Slides>5</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vt:i4>
      </vt:variant>
    </vt:vector>
  </HeadingPairs>
  <TitlesOfParts>
    <vt:vector size="15" baseType="lpstr">
      <vt:lpstr>맑은 고딕</vt:lpstr>
      <vt:lpstr>Arial</vt:lpstr>
      <vt:lpstr>Calibri</vt:lpstr>
      <vt:lpstr>Calibri Light</vt:lpstr>
      <vt:lpstr>굴림</vt:lpstr>
      <vt:lpstr>Symbol</vt:lpstr>
      <vt:lpstr>Titillium</vt:lpstr>
      <vt:lpstr>Verdana</vt:lpstr>
      <vt:lpstr>Wingdings</vt:lpstr>
      <vt:lpstr>Office 테마</vt:lpstr>
      <vt:lpstr>PowerPoint Presentation</vt:lpstr>
      <vt:lpstr>Summary of SA1 FS_AMMT Potential Impacts on SA2 (I)</vt:lpstr>
      <vt:lpstr>Summary of SA1 FS_AMMT Potential Impacts on SA2 (II)</vt:lpstr>
      <vt:lpstr>Proposed SID: 5G System Evolution for AI/ML-based Services (5SEAS)</vt:lpstr>
      <vt:lpstr>5SEAS Objectives</vt:lpstr>
    </vt:vector>
  </TitlesOfParts>
  <Company>Samsung Electronics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Younsun Kim</dc:creator>
  <cp:lastModifiedBy>Samsung_rev3</cp:lastModifiedBy>
  <cp:revision>732</cp:revision>
  <dcterms:created xsi:type="dcterms:W3CDTF">2019-02-14T07:06:45Z</dcterms:created>
  <dcterms:modified xsi:type="dcterms:W3CDTF">2021-05-06T11:55:03Z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C:\Users\d.estevez\AppData\Local\Microsoft\Windows\INetCache\Content.Outlook\NTS1W3VF\202105 Rel-18_Samsung_ATT_NW-AI_JS.pptx</vt:lpwstr>
  </property>
  <property fmtid="{5C58129F-E5B8-477A-9B38-B3E54BFA04C8}" pid="2">
    <vt:lpwstr>37BCC9D40C2E4F0E5DCCF9208BE94E69A15758BA5B2CEBF0ABEABCFE96EAD119</vt:lpwstr>
  </property>
</Properties>
</file>